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7"/>
  </p:notesMasterIdLst>
  <p:sldIdLst>
    <p:sldId id="256" r:id="rId2"/>
    <p:sldId id="475" r:id="rId3"/>
    <p:sldId id="493" r:id="rId4"/>
    <p:sldId id="485" r:id="rId5"/>
    <p:sldId id="558" r:id="rId6"/>
    <p:sldId id="559" r:id="rId7"/>
    <p:sldId id="507" r:id="rId8"/>
    <p:sldId id="557" r:id="rId9"/>
    <p:sldId id="487" r:id="rId10"/>
    <p:sldId id="494" r:id="rId11"/>
    <p:sldId id="556" r:id="rId12"/>
    <p:sldId id="508" r:id="rId13"/>
    <p:sldId id="495" r:id="rId14"/>
    <p:sldId id="496" r:id="rId15"/>
    <p:sldId id="515" r:id="rId16"/>
    <p:sldId id="501" r:id="rId17"/>
    <p:sldId id="502" r:id="rId18"/>
    <p:sldId id="504" r:id="rId19"/>
    <p:sldId id="509" r:id="rId20"/>
    <p:sldId id="510" r:id="rId21"/>
    <p:sldId id="511" r:id="rId22"/>
    <p:sldId id="512" r:id="rId23"/>
    <p:sldId id="513" r:id="rId24"/>
    <p:sldId id="516" r:id="rId25"/>
    <p:sldId id="514" r:id="rId26"/>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12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70C0"/>
    <a:srgbClr val="95B3D7"/>
    <a:srgbClr val="9DE68C"/>
    <a:srgbClr val="C2F67C"/>
    <a:srgbClr val="F27C7C"/>
    <a:srgbClr val="D99694"/>
    <a:srgbClr val="FF0000"/>
    <a:srgbClr val="00B050"/>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92" autoAdjust="0"/>
    <p:restoredTop sz="88732" autoAdjust="0"/>
  </p:normalViewPr>
  <p:slideViewPr>
    <p:cSldViewPr>
      <p:cViewPr varScale="1">
        <p:scale>
          <a:sx n="131" d="100"/>
          <a:sy n="131" d="100"/>
        </p:scale>
        <p:origin x="1240" y="168"/>
      </p:cViewPr>
      <p:guideLst>
        <p:guide orient="horz" pos="1800"/>
        <p:guide pos="1296"/>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093253-51AE-4C40-AB6B-AA3A7DF4D210}" type="datetimeFigureOut">
              <a:rPr lang="en-US" smtClean="0"/>
              <a:pPr/>
              <a:t>1/31/24</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9729AB-B77D-48AE-AA10-D1BD2B4D03EA}" type="slidenum">
              <a:rPr lang="en-US" smtClean="0"/>
              <a:pPr/>
              <a:t>‹#›</a:t>
            </a:fld>
            <a:endParaRPr lang="en-US"/>
          </a:p>
        </p:txBody>
      </p:sp>
    </p:spTree>
    <p:extLst>
      <p:ext uri="{BB962C8B-B14F-4D97-AF65-F5344CB8AC3E}">
        <p14:creationId xmlns:p14="http://schemas.microsoft.com/office/powerpoint/2010/main" val="2560305392"/>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baseline="0" dirty="0"/>
              <a:t> if you watch the memory usage, it'll go up and up and up and then stop going up and then sit there using 100% CPU.</a:t>
            </a:r>
          </a:p>
          <a:p>
            <a:r>
              <a:rPr lang="en-US" baseline="0" dirty="0"/>
              <a:t>- this is a shitty program, don't run it.</a:t>
            </a:r>
          </a:p>
        </p:txBody>
      </p:sp>
      <p:sp>
        <p:nvSpPr>
          <p:cNvPr id="4" name="Slide Number Placeholder 3"/>
          <p:cNvSpPr>
            <a:spLocks noGrp="1"/>
          </p:cNvSpPr>
          <p:nvPr>
            <p:ph type="sldNum" sz="quarter" idx="10"/>
          </p:nvPr>
        </p:nvSpPr>
        <p:spPr/>
        <p:txBody>
          <a:bodyPr/>
          <a:lstStyle/>
          <a:p>
            <a:fld id="{999729AB-B77D-48AE-AA10-D1BD2B4D03EA}" type="slidenum">
              <a:rPr lang="en-US" smtClean="0"/>
              <a:pPr/>
              <a:t>13</a:t>
            </a:fld>
            <a:endParaRPr lang="en-US"/>
          </a:p>
        </p:txBody>
      </p:sp>
    </p:spTree>
    <p:extLst>
      <p:ext uri="{BB962C8B-B14F-4D97-AF65-F5344CB8AC3E}">
        <p14:creationId xmlns:p14="http://schemas.microsoft.com/office/powerpoint/2010/main" val="16259529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baseline="0" dirty="0"/>
              <a:t> here's another kind of invalid pointer: it </a:t>
            </a:r>
            <a:r>
              <a:rPr lang="en-US" i="1" baseline="0" dirty="0"/>
              <a:t>used</a:t>
            </a:r>
            <a:r>
              <a:rPr lang="en-US" i="0" baseline="0" dirty="0"/>
              <a:t> to point to some valid heap memory, but not anymore.</a:t>
            </a:r>
          </a:p>
          <a:p>
            <a:r>
              <a:rPr lang="en-US" i="0" baseline="0" dirty="0"/>
              <a:t>- just like a pointer to a local that </a:t>
            </a:r>
            <a:r>
              <a:rPr lang="en-US" i="1" baseline="0" dirty="0"/>
              <a:t>used</a:t>
            </a:r>
            <a:r>
              <a:rPr lang="en-US" i="0" baseline="0" dirty="0"/>
              <a:t> to exist, but doesn't anymore.</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14</a:t>
            </a:fld>
            <a:endParaRPr lang="en-US"/>
          </a:p>
        </p:txBody>
      </p:sp>
    </p:spTree>
    <p:extLst>
      <p:ext uri="{BB962C8B-B14F-4D97-AF65-F5344CB8AC3E}">
        <p14:creationId xmlns:p14="http://schemas.microsoft.com/office/powerpoint/2010/main" val="197618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OH NO</a:t>
            </a:r>
          </a:p>
        </p:txBody>
      </p:sp>
      <p:sp>
        <p:nvSpPr>
          <p:cNvPr id="4" name="Slide Number Placeholder 3"/>
          <p:cNvSpPr>
            <a:spLocks noGrp="1"/>
          </p:cNvSpPr>
          <p:nvPr>
            <p:ph type="sldNum" sz="quarter" idx="10"/>
          </p:nvPr>
        </p:nvSpPr>
        <p:spPr/>
        <p:txBody>
          <a:bodyPr/>
          <a:lstStyle/>
          <a:p>
            <a:fld id="{999729AB-B77D-48AE-AA10-D1BD2B4D03EA}" type="slidenum">
              <a:rPr lang="en-US" smtClean="0"/>
              <a:pPr/>
              <a:t>15</a:t>
            </a:fld>
            <a:endParaRPr lang="en-US"/>
          </a:p>
        </p:txBody>
      </p:sp>
    </p:spTree>
    <p:extLst>
      <p:ext uri="{BB962C8B-B14F-4D97-AF65-F5344CB8AC3E}">
        <p14:creationId xmlns:p14="http://schemas.microsoft.com/office/powerpoint/2010/main" val="17932866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18</a:t>
            </a:fld>
            <a:endParaRPr lang="en-US"/>
          </a:p>
        </p:txBody>
      </p:sp>
    </p:spTree>
    <p:extLst>
      <p:ext uri="{BB962C8B-B14F-4D97-AF65-F5344CB8AC3E}">
        <p14:creationId xmlns:p14="http://schemas.microsoft.com/office/powerpoint/2010/main" val="21911122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the stack has a variable 'head' that points to a linked list node on the heap, 30. 30 points to 20, 20 points to 10, and 10 points to null. then, we set head to null, leaving all the things on the heap just sitting there.]</a:t>
            </a:r>
          </a:p>
          <a:p>
            <a:endParaRPr lang="en-US" dirty="0"/>
          </a:p>
          <a:p>
            <a:r>
              <a:rPr lang="en-US" dirty="0"/>
              <a:t>- well nobody is pointing to that list anymore.</a:t>
            </a:r>
          </a:p>
          <a:p>
            <a:r>
              <a:rPr lang="en-US" dirty="0"/>
              <a:t>- where does it go</a:t>
            </a:r>
            <a:r>
              <a:rPr lang="mr-IN" dirty="0"/>
              <a:t>…</a:t>
            </a:r>
            <a:r>
              <a:rPr lang="en-US" dirty="0"/>
              <a:t>? NOWHERE.</a:t>
            </a:r>
          </a:p>
        </p:txBody>
      </p:sp>
      <p:sp>
        <p:nvSpPr>
          <p:cNvPr id="4" name="Slide Number Placeholder 3"/>
          <p:cNvSpPr>
            <a:spLocks noGrp="1"/>
          </p:cNvSpPr>
          <p:nvPr>
            <p:ph type="sldNum" sz="quarter" idx="10"/>
          </p:nvPr>
        </p:nvSpPr>
        <p:spPr/>
        <p:txBody>
          <a:bodyPr/>
          <a:lstStyle/>
          <a:p>
            <a:fld id="{999729AB-B77D-48AE-AA10-D1BD2B4D03EA}" type="slidenum">
              <a:rPr lang="en-US" smtClean="0"/>
              <a:pPr/>
              <a:t>20</a:t>
            </a:fld>
            <a:endParaRPr lang="en-US"/>
          </a:p>
        </p:txBody>
      </p:sp>
    </p:spTree>
    <p:extLst>
      <p:ext uri="{BB962C8B-B14F-4D97-AF65-F5344CB8AC3E}">
        <p14:creationId xmlns:p14="http://schemas.microsoft.com/office/powerpoint/2010/main" val="617669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WE DO!!!!!!!</a:t>
            </a:r>
          </a:p>
        </p:txBody>
      </p:sp>
      <p:sp>
        <p:nvSpPr>
          <p:cNvPr id="4" name="Slide Number Placeholder 3"/>
          <p:cNvSpPr>
            <a:spLocks noGrp="1"/>
          </p:cNvSpPr>
          <p:nvPr>
            <p:ph type="sldNum" sz="quarter" idx="10"/>
          </p:nvPr>
        </p:nvSpPr>
        <p:spPr/>
        <p:txBody>
          <a:bodyPr/>
          <a:lstStyle/>
          <a:p>
            <a:fld id="{999729AB-B77D-48AE-AA10-D1BD2B4D03EA}" type="slidenum">
              <a:rPr lang="en-US" smtClean="0"/>
              <a:pPr/>
              <a:t>21</a:t>
            </a:fld>
            <a:endParaRPr lang="en-US"/>
          </a:p>
        </p:txBody>
      </p:sp>
    </p:spTree>
    <p:extLst>
      <p:ext uri="{BB962C8B-B14F-4D97-AF65-F5344CB8AC3E}">
        <p14:creationId xmlns:p14="http://schemas.microsoft.com/office/powerpoint/2010/main" val="19100953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a pretty garden. the roots are the ground, and the heap is above the ground. our data structure "plants" are growing out of the roots into the heap. so any part of the plants can be reached from the ground by following one or more links.]</a:t>
            </a:r>
          </a:p>
          <a:p>
            <a:endParaRPr lang="en-US" dirty="0"/>
          </a:p>
          <a:p>
            <a:r>
              <a:rPr lang="en-US" dirty="0"/>
              <a:t>- GC = garbage collection</a:t>
            </a:r>
          </a:p>
        </p:txBody>
      </p:sp>
      <p:sp>
        <p:nvSpPr>
          <p:cNvPr id="4" name="Slide Number Placeholder 3"/>
          <p:cNvSpPr>
            <a:spLocks noGrp="1"/>
          </p:cNvSpPr>
          <p:nvPr>
            <p:ph type="sldNum" sz="quarter" idx="10"/>
          </p:nvPr>
        </p:nvSpPr>
        <p:spPr/>
        <p:txBody>
          <a:bodyPr/>
          <a:lstStyle/>
          <a:p>
            <a:fld id="{999729AB-B77D-48AE-AA10-D1BD2B4D03EA}" type="slidenum">
              <a:rPr lang="en-US" smtClean="0"/>
              <a:pPr/>
              <a:t>22</a:t>
            </a:fld>
            <a:endParaRPr lang="en-US"/>
          </a:p>
        </p:txBody>
      </p:sp>
    </p:spTree>
    <p:extLst>
      <p:ext uri="{BB962C8B-B14F-4D97-AF65-F5344CB8AC3E}">
        <p14:creationId xmlns:p14="http://schemas.microsoft.com/office/powerpoint/2010/main" val="389445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the same garden. we cut the base of one plant and it falls over; since it is no longer reachable, it disappears.]</a:t>
            </a:r>
          </a:p>
          <a:p>
            <a:endParaRPr lang="en-US" dirty="0"/>
          </a:p>
          <a:p>
            <a:pPr marL="171450" indent="-171450">
              <a:buFontTx/>
              <a:buChar char="-"/>
            </a:pPr>
            <a:r>
              <a:rPr lang="en-US" baseline="0" dirty="0"/>
              <a:t>we can cause a whole graph of objects to become unreachable by removing only one link.</a:t>
            </a:r>
          </a:p>
          <a:p>
            <a:pPr marL="171450" indent="-171450">
              <a:buFontTx/>
              <a:buChar char="-"/>
            </a:pPr>
            <a:r>
              <a:rPr lang="en-US" i="1" baseline="0" dirty="0"/>
              <a:t>when</a:t>
            </a:r>
            <a:r>
              <a:rPr lang="en-US" i="0" baseline="0" dirty="0"/>
              <a:t> the garbage collector comes and picks it up is undefined. you’re not supposed to know. you can’t know, because you can’t access those objects anymore.</a:t>
            </a:r>
          </a:p>
          <a:p>
            <a:pPr marL="171450" indent="-171450">
              <a:buFontTx/>
              <a:buChar char="-"/>
            </a:pPr>
            <a:r>
              <a:rPr lang="en-US" i="0" baseline="0" dirty="0"/>
              <a:t>in a </a:t>
            </a:r>
            <a:r>
              <a:rPr lang="en-US" i="0" baseline="0" dirty="0" err="1"/>
              <a:t>GC’ed</a:t>
            </a:r>
            <a:r>
              <a:rPr lang="en-US" i="0" baseline="0" dirty="0"/>
              <a:t> language you are </a:t>
            </a:r>
            <a:r>
              <a:rPr lang="en-US" i="1" baseline="0" dirty="0"/>
              <a:t>relinquishing ownership to the GC. </a:t>
            </a:r>
            <a:r>
              <a:rPr lang="en-US" i="0" baseline="0" dirty="0"/>
              <a:t>the GC is what is making the ultimate decision about when to deallocate something.</a:t>
            </a:r>
          </a:p>
          <a:p>
            <a:pPr marL="528066" lvl="1" indent="-171450">
              <a:buFontTx/>
              <a:buChar char="-"/>
            </a:pPr>
            <a:r>
              <a:rPr lang="en-US" i="0" baseline="0" dirty="0"/>
              <a:t>this relinquishing of control means that we don’t have to spend nearly as much brainpower on deciding when it’s safe to deallocate things…</a:t>
            </a:r>
          </a:p>
          <a:p>
            <a:pPr marL="528066" lvl="1" indent="-171450">
              <a:buFontTx/>
              <a:buChar char="-"/>
            </a:pPr>
            <a:r>
              <a:rPr lang="en-US" i="0" baseline="0" dirty="0"/>
              <a:t>but it makes the behavior of </a:t>
            </a:r>
            <a:r>
              <a:rPr lang="en-US" i="0" baseline="0" dirty="0" err="1"/>
              <a:t>GC’ed</a:t>
            </a:r>
            <a:r>
              <a:rPr lang="en-US" i="0" baseline="0" dirty="0"/>
              <a:t> programs less predictable, and it also requires some concessions in the language design. pretty much every language feature that C has and Java doesn’t (e.g. passing locals by reference, pointer arithmetic, unchecked pointer casting) is because </a:t>
            </a:r>
            <a:r>
              <a:rPr lang="en-US" i="1" baseline="0" dirty="0"/>
              <a:t>those features make GC intractable or impossible!</a:t>
            </a:r>
            <a:endParaRPr lang="en-US" i="1"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23</a:t>
            </a:fld>
            <a:endParaRPr lang="en-US"/>
          </a:p>
        </p:txBody>
      </p:sp>
    </p:spTree>
    <p:extLst>
      <p:ext uri="{BB962C8B-B14F-4D97-AF65-F5344CB8AC3E}">
        <p14:creationId xmlns:p14="http://schemas.microsoft.com/office/powerpoint/2010/main" val="9474266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same thing, but this time, the plant never goes away… and more and more dead plants keep piling up leaving us with a garden full of dead weeds… </a:t>
            </a:r>
            <a:r>
              <a:rPr lang="en-US" dirty="0" err="1"/>
              <a:t>nooooo</a:t>
            </a:r>
            <a:r>
              <a:rPr lang="en-US" dirty="0"/>
              <a:t>]</a:t>
            </a:r>
          </a:p>
        </p:txBody>
      </p:sp>
      <p:sp>
        <p:nvSpPr>
          <p:cNvPr id="4" name="Slide Number Placeholder 3"/>
          <p:cNvSpPr>
            <a:spLocks noGrp="1"/>
          </p:cNvSpPr>
          <p:nvPr>
            <p:ph type="sldNum" sz="quarter" idx="10"/>
          </p:nvPr>
        </p:nvSpPr>
        <p:spPr/>
        <p:txBody>
          <a:bodyPr/>
          <a:lstStyle/>
          <a:p>
            <a:fld id="{999729AB-B77D-48AE-AA10-D1BD2B4D03EA}" type="slidenum">
              <a:rPr lang="en-US" smtClean="0"/>
              <a:pPr/>
              <a:t>24</a:t>
            </a:fld>
            <a:endParaRPr lang="en-US"/>
          </a:p>
        </p:txBody>
      </p:sp>
    </p:spTree>
    <p:extLst>
      <p:ext uri="{BB962C8B-B14F-4D97-AF65-F5344CB8AC3E}">
        <p14:creationId xmlns:p14="http://schemas.microsoft.com/office/powerpoint/2010/main" val="21412037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there are other "flavors" of memory leaks</a:t>
            </a:r>
          </a:p>
          <a:p>
            <a:r>
              <a:rPr lang="en-US" dirty="0"/>
              <a:t>-</a:t>
            </a:r>
            <a:r>
              <a:rPr lang="en-US" baseline="0" dirty="0"/>
              <a:t> "a cache without a removal policy is just a memory leak in disguise"</a:t>
            </a:r>
          </a:p>
        </p:txBody>
      </p:sp>
      <p:sp>
        <p:nvSpPr>
          <p:cNvPr id="4" name="Slide Number Placeholder 3"/>
          <p:cNvSpPr>
            <a:spLocks noGrp="1"/>
          </p:cNvSpPr>
          <p:nvPr>
            <p:ph type="sldNum" sz="quarter" idx="10"/>
          </p:nvPr>
        </p:nvSpPr>
        <p:spPr/>
        <p:txBody>
          <a:bodyPr/>
          <a:lstStyle/>
          <a:p>
            <a:fld id="{999729AB-B77D-48AE-AA10-D1BD2B4D03EA}" type="slidenum">
              <a:rPr lang="en-US" smtClean="0"/>
              <a:pPr/>
              <a:t>25</a:t>
            </a:fld>
            <a:endParaRPr lang="en-US"/>
          </a:p>
        </p:txBody>
      </p:sp>
    </p:spTree>
    <p:extLst>
      <p:ext uri="{BB962C8B-B14F-4D97-AF65-F5344CB8AC3E}">
        <p14:creationId xmlns:p14="http://schemas.microsoft.com/office/powerpoint/2010/main" val="820581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2</a:t>
            </a:fld>
            <a:endParaRPr lang="en-US"/>
          </a:p>
        </p:txBody>
      </p:sp>
    </p:spTree>
    <p:extLst>
      <p:ext uri="{BB962C8B-B14F-4D97-AF65-F5344CB8AC3E}">
        <p14:creationId xmlns:p14="http://schemas.microsoft.com/office/powerpoint/2010/main" val="400904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locals are allocated</a:t>
            </a:r>
            <a:r>
              <a:rPr lang="en-US" baseline="0" dirty="0"/>
              <a:t> </a:t>
            </a:r>
            <a:r>
              <a:rPr lang="en-US" dirty="0"/>
              <a:t>on the stack</a:t>
            </a:r>
            <a:r>
              <a:rPr lang="en-US" baseline="0" dirty="0"/>
              <a:t> (within activation records), and their lifetime is the body of the function</a:t>
            </a:r>
          </a:p>
        </p:txBody>
      </p:sp>
      <p:sp>
        <p:nvSpPr>
          <p:cNvPr id="4" name="Slide Number Placeholder 3"/>
          <p:cNvSpPr>
            <a:spLocks noGrp="1"/>
          </p:cNvSpPr>
          <p:nvPr>
            <p:ph type="sldNum" sz="quarter" idx="10"/>
          </p:nvPr>
        </p:nvSpPr>
        <p:spPr/>
        <p:txBody>
          <a:bodyPr/>
          <a:lstStyle/>
          <a:p>
            <a:fld id="{999729AB-B77D-48AE-AA10-D1BD2B4D03EA}" type="slidenum">
              <a:rPr lang="en-US" smtClean="0"/>
              <a:pPr/>
              <a:t>4</a:t>
            </a:fld>
            <a:endParaRPr lang="en-US"/>
          </a:p>
        </p:txBody>
      </p:sp>
    </p:spTree>
    <p:extLst>
      <p:ext uri="{BB962C8B-B14F-4D97-AF65-F5344CB8AC3E}">
        <p14:creationId xmlns:p14="http://schemas.microsoft.com/office/powerpoint/2010/main" val="1653610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the variable String s exists on the stack. the heap is a separate area. when you use new, the object is allocated on the heap, and the variable s only points to it indirectly.]</a:t>
            </a:r>
          </a:p>
          <a:p>
            <a:endParaRPr lang="en-US" dirty="0"/>
          </a:p>
          <a:p>
            <a:pPr marL="0" marR="0" lvl="0" indent="0" algn="l" defTabSz="713232" rtl="0" eaLnBrk="1" fontAlgn="auto" latinLnBrk="0" hangingPunct="1">
              <a:lnSpc>
                <a:spcPct val="100000"/>
              </a:lnSpc>
              <a:spcBef>
                <a:spcPts val="0"/>
              </a:spcBef>
              <a:spcAft>
                <a:spcPts val="0"/>
              </a:spcAft>
              <a:buClrTx/>
              <a:buSzTx/>
              <a:buFontTx/>
              <a:buNone/>
              <a:tabLst/>
              <a:defRPr/>
            </a:pPr>
            <a:r>
              <a:rPr lang="en-US" dirty="0"/>
              <a:t>- it's called the heap because it's a big </a:t>
            </a:r>
            <a:r>
              <a:rPr lang="en-US" dirty="0" err="1"/>
              <a:t>ol</a:t>
            </a:r>
            <a:r>
              <a:rPr lang="en-US" dirty="0"/>
              <a:t> heap of junk. like a real, physical heap of stuff.</a:t>
            </a:r>
          </a:p>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5</a:t>
            </a:fld>
            <a:endParaRPr lang="en-US"/>
          </a:p>
        </p:txBody>
      </p:sp>
    </p:spTree>
    <p:extLst>
      <p:ext uri="{BB962C8B-B14F-4D97-AF65-F5344CB8AC3E}">
        <p14:creationId xmlns:p14="http://schemas.microsoft.com/office/powerpoint/2010/main" val="2028756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oh my god this movie came out 22 YEARS AGO. this is older than most of you. </a:t>
            </a:r>
            <a:r>
              <a:rPr lang="en-US" dirty="0" err="1"/>
              <a:t>ahhhhhhhhhhhhhhhhh</a:t>
            </a:r>
            <a:r>
              <a:rPr lang="en-US" dirty="0"/>
              <a:t> </a:t>
            </a:r>
            <a:r>
              <a:rPr lang="en-US" dirty="0" err="1"/>
              <a:t>fuuuuuuuuuuuuck</a:t>
            </a:r>
            <a:endParaRPr lang="en-US" dirty="0"/>
          </a:p>
          <a:p>
            <a:r>
              <a:rPr lang="en-US" dirty="0"/>
              <a:t>[diagram: Tobey Maguire Spiderman crying over Uncle Ben's death]</a:t>
            </a:r>
          </a:p>
        </p:txBody>
      </p:sp>
      <p:sp>
        <p:nvSpPr>
          <p:cNvPr id="4" name="Slide Number Placeholder 3"/>
          <p:cNvSpPr>
            <a:spLocks noGrp="1"/>
          </p:cNvSpPr>
          <p:nvPr>
            <p:ph type="sldNum" sz="quarter" idx="5"/>
          </p:nvPr>
        </p:nvSpPr>
        <p:spPr/>
        <p:txBody>
          <a:bodyPr/>
          <a:lstStyle/>
          <a:p>
            <a:fld id="{999729AB-B77D-48AE-AA10-D1BD2B4D03EA}" type="slidenum">
              <a:rPr lang="en-US" smtClean="0"/>
              <a:pPr/>
              <a:t>7</a:t>
            </a:fld>
            <a:endParaRPr lang="en-US"/>
          </a:p>
        </p:txBody>
      </p:sp>
    </p:spTree>
    <p:extLst>
      <p:ext uri="{BB962C8B-B14F-4D97-AF65-F5344CB8AC3E}">
        <p14:creationId xmlns:p14="http://schemas.microsoft.com/office/powerpoint/2010/main" val="1411977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memory. at the bottom is address 0, where the heap starts, and grows upwards. at the top is address 0xFFFF, where the stack starts, and grows downwards.]</a:t>
            </a:r>
          </a:p>
          <a:p>
            <a:endParaRPr lang="en-US" dirty="0"/>
          </a:p>
          <a:p>
            <a:r>
              <a:rPr lang="en-US" dirty="0"/>
              <a:t>- having the stack</a:t>
            </a:r>
            <a:r>
              <a:rPr lang="en-US" baseline="0" dirty="0"/>
              <a:t> and heap grow towards each other allows for maximum memory utilization, e.g. if you have a huge heap and small stack</a:t>
            </a:r>
          </a:p>
          <a:p>
            <a:r>
              <a:rPr lang="en-US" baseline="0" dirty="0"/>
              <a:t>- the stack </a:t>
            </a:r>
            <a:r>
              <a:rPr lang="en-US" i="1" baseline="0" dirty="0"/>
              <a:t>could</a:t>
            </a:r>
            <a:r>
              <a:rPr lang="en-US" i="0" baseline="0" dirty="0"/>
              <a:t> grow up but we've settled on the stack growing down in most architectures</a:t>
            </a:r>
          </a:p>
          <a:p>
            <a:r>
              <a:rPr lang="en-US" i="0" baseline="0" dirty="0"/>
              <a:t>- in 64-bit architectures, the stack and heap addresses can be </a:t>
            </a:r>
            <a:r>
              <a:rPr lang="en-US" i="0" baseline="0" dirty="0" err="1"/>
              <a:t>exabytes</a:t>
            </a:r>
            <a:r>
              <a:rPr lang="en-US" i="0" baseline="0" dirty="0"/>
              <a:t> apart and therefore will never, ever collide</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9</a:t>
            </a:fld>
            <a:endParaRPr lang="en-US"/>
          </a:p>
        </p:txBody>
      </p:sp>
    </p:spTree>
    <p:extLst>
      <p:ext uri="{BB962C8B-B14F-4D97-AF65-F5344CB8AC3E}">
        <p14:creationId xmlns:p14="http://schemas.microsoft.com/office/powerpoint/2010/main" val="1204123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a:t>seems simple, but it </a:t>
            </a:r>
            <a:r>
              <a:rPr lang="en-US" baseline="0" dirty="0" err="1"/>
              <a:t>ain’t</a:t>
            </a:r>
            <a:r>
              <a:rPr lang="en-US" baseline="0" dirty="0"/>
              <a:t>.</a:t>
            </a:r>
          </a:p>
          <a:p>
            <a:pPr marL="171450" indent="-171450">
              <a:buFontTx/>
              <a:buChar char="-"/>
            </a:pPr>
            <a:r>
              <a:rPr lang="en-US" baseline="0" dirty="0"/>
              <a:t>are we really the owners? maybe, </a:t>
            </a:r>
            <a:r>
              <a:rPr lang="en-US" baseline="0" dirty="0" err="1"/>
              <a:t>kinda</a:t>
            </a:r>
            <a:r>
              <a:rPr lang="en-US" baseline="0" dirty="0"/>
              <a:t>, </a:t>
            </a:r>
            <a:r>
              <a:rPr lang="en-US" baseline="0" dirty="0" err="1"/>
              <a:t>sorta</a:t>
            </a:r>
            <a:r>
              <a:rPr lang="en-US" baseline="0" dirty="0"/>
              <a:t>. there’s no rules here. </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10</a:t>
            </a:fld>
            <a:endParaRPr lang="en-US"/>
          </a:p>
        </p:txBody>
      </p:sp>
    </p:spTree>
    <p:extLst>
      <p:ext uri="{BB962C8B-B14F-4D97-AF65-F5344CB8AC3E}">
        <p14:creationId xmlns:p14="http://schemas.microsoft.com/office/powerpoint/2010/main" val="2043538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11</a:t>
            </a:fld>
            <a:endParaRPr lang="en-US"/>
          </a:p>
        </p:txBody>
      </p:sp>
    </p:spTree>
    <p:extLst>
      <p:ext uri="{BB962C8B-B14F-4D97-AF65-F5344CB8AC3E}">
        <p14:creationId xmlns:p14="http://schemas.microsoft.com/office/powerpoint/2010/main" val="4251583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it's</a:t>
            </a:r>
            <a:r>
              <a:rPr lang="en-US" baseline="0" dirty="0"/>
              <a:t> garbage for the same reason the stack contains garbage: it's old, dirty, used memory EWWWW</a:t>
            </a:r>
          </a:p>
          <a:p>
            <a:r>
              <a:rPr lang="en-US" baseline="0" dirty="0"/>
              <a:t>- I like </a:t>
            </a:r>
            <a:r>
              <a:rPr lang="en-US" baseline="0" dirty="0" err="1"/>
              <a:t>calloc</a:t>
            </a:r>
            <a:r>
              <a:rPr lang="en-US" baseline="0" dirty="0"/>
              <a:t>. I like what it does and I like how it sounds. </a:t>
            </a:r>
            <a:r>
              <a:rPr lang="en-US" baseline="0" dirty="0" err="1"/>
              <a:t>calloc</a:t>
            </a:r>
            <a:r>
              <a:rPr lang="en-US" baseline="0" dirty="0"/>
              <a:t> </a:t>
            </a:r>
            <a:r>
              <a:rPr lang="en-US" baseline="0" dirty="0" err="1"/>
              <a:t>calloc</a:t>
            </a:r>
            <a:r>
              <a:rPr lang="en-US" baseline="0" dirty="0"/>
              <a:t> </a:t>
            </a:r>
            <a:r>
              <a:rPr lang="en-US" baseline="0" dirty="0" err="1"/>
              <a:t>calloc</a:t>
            </a:r>
            <a:r>
              <a:rPr lang="en-US" baseline="0" dirty="0"/>
              <a:t>.</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12</a:t>
            </a:fld>
            <a:endParaRPr lang="en-US"/>
          </a:p>
        </p:txBody>
      </p:sp>
    </p:spTree>
    <p:extLst>
      <p:ext uri="{BB962C8B-B14F-4D97-AF65-F5344CB8AC3E}">
        <p14:creationId xmlns:p14="http://schemas.microsoft.com/office/powerpoint/2010/main" val="710197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685800" y="3177645"/>
            <a:ext cx="7772400" cy="1460500"/>
          </a:xfrm>
          <a:noFill/>
        </p:spPr>
        <p:txBody>
          <a:bodyPr>
            <a:normAutofit/>
          </a:bodyPr>
          <a:lstStyle>
            <a:lvl1pPr marL="0" indent="0" algn="l">
              <a:buNone/>
              <a:defRPr sz="2400">
                <a:solidFill>
                  <a:schemeClr val="bg1"/>
                </a:solidFill>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r>
              <a:rPr lang="cs-CZ"/>
              <a:t>CS449</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792288" y="4472783"/>
            <a:ext cx="5486400" cy="6707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cs-CZ"/>
              <a:t>CS449</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7"/>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7"/>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cs-CZ"/>
              <a:t>CS449</a:t>
            </a:r>
            <a:endParaRPr lang="en-US" dirty="0"/>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no anim)">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cs-CZ"/>
              <a:t>CS449</a:t>
            </a:r>
            <a:endParaRPr lang="en-US" dirty="0"/>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5" name="Footer Placeholder 4"/>
          <p:cNvSpPr>
            <a:spLocks noGrp="1"/>
          </p:cNvSpPr>
          <p:nvPr>
            <p:ph type="ftr" sz="quarter" idx="11"/>
          </p:nvPr>
        </p:nvSpPr>
        <p:spPr/>
        <p:txBody>
          <a:bodyPr/>
          <a:lstStyle/>
          <a:p>
            <a:r>
              <a:rPr lang="cs-CZ"/>
              <a:t>CS449</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cs-CZ"/>
              <a:t>CS449</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279261"/>
            <a:ext cx="4041775"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4645028" y="1812396"/>
            <a:ext cx="4041775"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5296960"/>
            <a:ext cx="2133600" cy="304271"/>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cs-CZ"/>
              <a:t>CS449</a:t>
            </a:r>
            <a:endParaRPr lang="en-US"/>
          </a:p>
        </p:txBody>
      </p:sp>
      <p:sp>
        <p:nvSpPr>
          <p:cNvPr id="9" name="Slide Number Placeholder 8"/>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5296960"/>
            <a:ext cx="2133600" cy="304271"/>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5296960"/>
            <a:ext cx="2133600" cy="304271"/>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cs-CZ"/>
              <a:t>CS449</a:t>
            </a:r>
            <a:endParaRPr lang="en-US"/>
          </a:p>
        </p:txBody>
      </p:sp>
      <p:sp>
        <p:nvSpPr>
          <p:cNvPr id="4" name="Slide Number Placeholder 3"/>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6"/>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3575050" y="227544"/>
            <a:ext cx="5111750" cy="4877594"/>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195919"/>
            <a:ext cx="3008313" cy="39092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cs-CZ"/>
              <a:t>CS449</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5600700"/>
            <a:ext cx="9144000" cy="114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7" name="Rectangle 6"/>
          <p:cNvSpPr/>
          <p:nvPr/>
        </p:nvSpPr>
        <p:spPr>
          <a:xfrm>
            <a:off x="0" y="0"/>
            <a:ext cx="9144000" cy="495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2" name="Title Placeholder 1"/>
          <p:cNvSpPr>
            <a:spLocks noGrp="1"/>
          </p:cNvSpPr>
          <p:nvPr>
            <p:ph type="title"/>
          </p:nvPr>
        </p:nvSpPr>
        <p:spPr>
          <a:xfrm>
            <a:off x="152400" y="0"/>
            <a:ext cx="8991600" cy="4953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52400" y="495301"/>
            <a:ext cx="8991600" cy="480165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0" y="5296960"/>
            <a:ext cx="12192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a:t>CS449</a:t>
            </a:r>
            <a:endParaRPr lang="en-US" dirty="0"/>
          </a:p>
        </p:txBody>
      </p:sp>
      <p:sp>
        <p:nvSpPr>
          <p:cNvPr id="6" name="Slide Number Placeholder 5"/>
          <p:cNvSpPr>
            <a:spLocks noGrp="1"/>
          </p:cNvSpPr>
          <p:nvPr>
            <p:ph type="sldNum" sz="quarter" idx="4"/>
          </p:nvPr>
        </p:nvSpPr>
        <p:spPr>
          <a:xfrm>
            <a:off x="8458200" y="5296960"/>
            <a:ext cx="6858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3552B95B-556F-44BD-91A5-D80C1B9E2BB3}" type="slidenum">
              <a:rPr lang="en-US" smtClean="0"/>
              <a:pPr/>
              <a:t>‹#›</a:t>
            </a:fld>
            <a:endParaRPr lang="en-US"/>
          </a:p>
        </p:txBody>
      </p:sp>
    </p:spTree>
    <p:extLst>
      <p:ext uri="{BB962C8B-B14F-4D97-AF65-F5344CB8AC3E}">
        <p14:creationId xmlns:p14="http://schemas.microsoft.com/office/powerpoint/2010/main" val="11273116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p:hf hdr="0" dt="0"/>
  <p:txStyles>
    <p:titleStyle>
      <a:lvl1pPr algn="l" defTabSz="822960" rtl="0" eaLnBrk="1" latinLnBrk="0" hangingPunct="1">
        <a:spcBef>
          <a:spcPct val="0"/>
        </a:spcBef>
        <a:buNone/>
        <a:defRPr sz="2800" b="1" kern="1200">
          <a:solidFill>
            <a:schemeClr val="bg1"/>
          </a:solidFill>
          <a:latin typeface="+mj-lt"/>
          <a:ea typeface="GulimChe" pitchFamily="49" charset="-127"/>
          <a:cs typeface="MoolBoran" pitchFamily="34" charset="0"/>
        </a:defRPr>
      </a:lvl1pPr>
    </p:titleStyle>
    <p:bodyStyle>
      <a:lvl1pPr marL="204312" indent="-204312" algn="l" defTabSz="822960" rtl="0" eaLnBrk="1" latinLnBrk="0" hangingPunct="1">
        <a:spcBef>
          <a:spcPts val="0"/>
        </a:spcBef>
        <a:buSzPct val="150000"/>
        <a:buFont typeface="Arial" pitchFamily="34" charset="0"/>
        <a:buChar char="•"/>
        <a:defRPr sz="2200" kern="1200">
          <a:solidFill>
            <a:schemeClr val="tx1"/>
          </a:solidFill>
          <a:latin typeface="+mn-lt"/>
          <a:ea typeface="+mn-ea"/>
          <a:cs typeface="+mn-cs"/>
        </a:defRPr>
      </a:lvl1pPr>
      <a:lvl2pPr marL="415767" indent="-207170" algn="l" defTabSz="822960" rtl="0" eaLnBrk="1" latinLnBrk="0" hangingPunct="1">
        <a:spcBef>
          <a:spcPts val="0"/>
        </a:spcBef>
        <a:buFont typeface="Courier New" pitchFamily="49" charset="0"/>
        <a:buChar char="o"/>
        <a:defRPr sz="2200" kern="1200">
          <a:solidFill>
            <a:schemeClr val="tx1"/>
          </a:solidFill>
          <a:latin typeface="+mn-lt"/>
          <a:ea typeface="+mn-ea"/>
          <a:cs typeface="+mn-cs"/>
        </a:defRPr>
      </a:lvl2pPr>
      <a:lvl3pPr marL="620078" indent="-205740" algn="l" defTabSz="822960" rtl="0" eaLnBrk="1" latinLnBrk="0" hangingPunct="1">
        <a:spcBef>
          <a:spcPts val="0"/>
        </a:spcBef>
        <a:buFont typeface="Wingdings" pitchFamily="2" charset="2"/>
        <a:buChar char="§"/>
        <a:defRPr sz="2200" kern="1200">
          <a:solidFill>
            <a:schemeClr val="tx1"/>
          </a:solidFill>
          <a:latin typeface="+mn-lt"/>
          <a:ea typeface="+mn-ea"/>
          <a:cs typeface="+mn-cs"/>
        </a:defRPr>
      </a:lvl3pPr>
      <a:lvl4pPr marL="821532"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4pPr>
      <a:lvl5pPr marL="1028700"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5pPr>
      <a:lvl6pPr marL="226314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7462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8610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9758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 – Memory management</a:t>
            </a:r>
            <a:endParaRPr lang="en-US" sz="2400" dirty="0"/>
          </a:p>
        </p:txBody>
      </p:sp>
      <p:sp>
        <p:nvSpPr>
          <p:cNvPr id="3" name="Subtitle 2"/>
          <p:cNvSpPr>
            <a:spLocks noGrp="1"/>
          </p:cNvSpPr>
          <p:nvPr>
            <p:ph type="subTitle" idx="1"/>
          </p:nvPr>
        </p:nvSpPr>
        <p:spPr/>
        <p:txBody>
          <a:bodyPr/>
          <a:lstStyle/>
          <a:p>
            <a:r>
              <a:rPr lang="en-US" dirty="0"/>
              <a:t>CS 0449</a:t>
            </a:r>
          </a:p>
          <a:p>
            <a:r>
              <a:rPr lang="en-US" dirty="0"/>
              <a:t>Jarrett Billingsley</a:t>
            </a:r>
          </a:p>
        </p:txBody>
      </p:sp>
    </p:spTree>
    <p:extLst>
      <p:ext uri="{BB962C8B-B14F-4D97-AF65-F5344CB8AC3E}">
        <p14:creationId xmlns:p14="http://schemas.microsoft.com/office/powerpoint/2010/main" val="361208656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functions</a:t>
            </a:r>
          </a:p>
        </p:txBody>
      </p:sp>
      <p:sp>
        <p:nvSpPr>
          <p:cNvPr id="3" name="Content Placeholder 2"/>
          <p:cNvSpPr>
            <a:spLocks noGrp="1"/>
          </p:cNvSpPr>
          <p:nvPr>
            <p:ph idx="1"/>
          </p:nvPr>
        </p:nvSpPr>
        <p:spPr/>
        <p:txBody>
          <a:bodyPr/>
          <a:lstStyle/>
          <a:p>
            <a:r>
              <a:rPr lang="en-US" dirty="0"/>
              <a:t>the heap functions are in </a:t>
            </a:r>
            <a:r>
              <a:rPr lang="en-US" b="1" dirty="0">
                <a:latin typeface="Consolas" panose="020B0609020204030204" pitchFamily="49" charset="0"/>
                <a:cs typeface="Consolas" panose="020B0609020204030204" pitchFamily="49" charset="0"/>
              </a:rPr>
              <a:t>&lt;</a:t>
            </a:r>
            <a:r>
              <a:rPr lang="en-US" b="1" dirty="0" err="1">
                <a:latin typeface="Consolas" panose="020B0609020204030204" pitchFamily="49" charset="0"/>
                <a:cs typeface="Consolas" panose="020B0609020204030204" pitchFamily="49" charset="0"/>
              </a:rPr>
              <a:t>stdlib.h</a:t>
            </a:r>
            <a:r>
              <a:rPr lang="en-US" b="1" dirty="0">
                <a:latin typeface="Consolas" panose="020B0609020204030204" pitchFamily="49" charset="0"/>
                <a:cs typeface="Consolas" panose="020B0609020204030204" pitchFamily="49" charset="0"/>
              </a:rPr>
              <a:t>&gt;</a:t>
            </a:r>
          </a:p>
          <a:p>
            <a:r>
              <a:rPr lang="en-US" dirty="0"/>
              <a:t>to allocate memory, you use </a:t>
            </a:r>
            <a:r>
              <a:rPr lang="en-US" b="1" dirty="0"/>
              <a:t>malloc:</a:t>
            </a:r>
          </a:p>
          <a:p>
            <a:pPr marL="258605" lvl="1" indent="0">
              <a:buNone/>
            </a:pPr>
            <a:r>
              <a:rPr lang="en-US" sz="2400" b="1" dirty="0">
                <a:solidFill>
                  <a:srgbClr val="FF0000"/>
                </a:solidFill>
                <a:latin typeface="Consolas" panose="020B0609020204030204" pitchFamily="49" charset="0"/>
                <a:cs typeface="Consolas" panose="020B0609020204030204" pitchFamily="49" charset="0"/>
              </a:rPr>
              <a:t>int</a:t>
            </a:r>
            <a:r>
              <a:rPr lang="en-US" sz="2400" b="1" dirty="0">
                <a:latin typeface="Consolas" panose="020B0609020204030204" pitchFamily="49" charset="0"/>
                <a:cs typeface="Consolas" panose="020B0609020204030204" pitchFamily="49" charset="0"/>
              </a:rPr>
              <a:t>* </a:t>
            </a:r>
            <a:r>
              <a:rPr lang="en-US" sz="2400" b="1" dirty="0" err="1">
                <a:latin typeface="Consolas" panose="020B0609020204030204" pitchFamily="49" charset="0"/>
                <a:cs typeface="Consolas" panose="020B0609020204030204" pitchFamily="49" charset="0"/>
              </a:rPr>
              <a:t>arr</a:t>
            </a:r>
            <a:r>
              <a:rPr lang="en-US" sz="2400" b="1" dirty="0">
                <a:latin typeface="Consolas" panose="020B0609020204030204" pitchFamily="49" charset="0"/>
                <a:cs typeface="Consolas" panose="020B0609020204030204" pitchFamily="49" charset="0"/>
              </a:rPr>
              <a:t> = malloc(</a:t>
            </a:r>
            <a:r>
              <a:rPr lang="en-US" sz="2400" b="1" dirty="0" err="1">
                <a:solidFill>
                  <a:srgbClr val="FF0000"/>
                </a:solidFill>
                <a:latin typeface="Consolas" panose="020B0609020204030204" pitchFamily="49" charset="0"/>
                <a:cs typeface="Consolas" panose="020B0609020204030204" pitchFamily="49" charset="0"/>
              </a:rPr>
              <a:t>sizeof</a:t>
            </a:r>
            <a:r>
              <a:rPr lang="en-US" sz="2400" b="1" dirty="0">
                <a:latin typeface="Consolas" panose="020B0609020204030204" pitchFamily="49" charset="0"/>
                <a:cs typeface="Consolas" panose="020B0609020204030204" pitchFamily="49" charset="0"/>
              </a:rPr>
              <a:t>(</a:t>
            </a:r>
            <a:r>
              <a:rPr lang="en-US" sz="2400" b="1" dirty="0">
                <a:solidFill>
                  <a:srgbClr val="FF0000"/>
                </a:solidFill>
                <a:latin typeface="Consolas" panose="020B0609020204030204" pitchFamily="49" charset="0"/>
                <a:cs typeface="Consolas" panose="020B0609020204030204" pitchFamily="49" charset="0"/>
              </a:rPr>
              <a:t>int</a:t>
            </a:r>
            <a:r>
              <a:rPr lang="en-US" sz="2400" b="1" dirty="0">
                <a:latin typeface="Consolas" panose="020B0609020204030204" pitchFamily="49" charset="0"/>
                <a:cs typeface="Consolas" panose="020B0609020204030204" pitchFamily="49" charset="0"/>
              </a:rPr>
              <a:t>) * </a:t>
            </a:r>
            <a:r>
              <a:rPr lang="en-US" sz="2400" b="1" dirty="0">
                <a:solidFill>
                  <a:schemeClr val="accent3">
                    <a:lumMod val="50000"/>
                  </a:schemeClr>
                </a:solidFill>
                <a:latin typeface="Consolas" panose="020B0609020204030204" pitchFamily="49" charset="0"/>
                <a:cs typeface="Consolas" panose="020B0609020204030204" pitchFamily="49" charset="0"/>
              </a:rPr>
              <a:t>20</a:t>
            </a:r>
            <a:r>
              <a:rPr lang="en-US" sz="2400" b="1" dirty="0">
                <a:latin typeface="Consolas" panose="020B0609020204030204" pitchFamily="49" charset="0"/>
                <a:cs typeface="Consolas" panose="020B0609020204030204" pitchFamily="49" charset="0"/>
              </a:rPr>
              <a:t>);</a:t>
            </a:r>
          </a:p>
          <a:p>
            <a:pPr lvl="1"/>
            <a:r>
              <a:rPr lang="en-US" dirty="0"/>
              <a:t>this allocates a 20-item int array </a:t>
            </a:r>
            <a:r>
              <a:rPr lang="en-US" b="1" dirty="0"/>
              <a:t>on the heap</a:t>
            </a:r>
          </a:p>
          <a:p>
            <a:pPr lvl="1"/>
            <a:r>
              <a:rPr lang="en-US" b="1" dirty="0"/>
              <a:t>malloc</a:t>
            </a:r>
            <a:r>
              <a:rPr lang="en-US" dirty="0"/>
              <a:t> takes the number of </a:t>
            </a:r>
            <a:r>
              <a:rPr lang="en-US" b="1" dirty="0"/>
              <a:t>bytes</a:t>
            </a:r>
            <a:r>
              <a:rPr lang="en-US" dirty="0"/>
              <a:t> to allocate, makes a block of bytes </a:t>
            </a:r>
            <a:r>
              <a:rPr lang="en-US" i="1" dirty="0"/>
              <a:t>at least </a:t>
            </a:r>
            <a:r>
              <a:rPr lang="en-US" dirty="0"/>
              <a:t>that big, and returns a pointer to it</a:t>
            </a:r>
          </a:p>
          <a:p>
            <a:r>
              <a:rPr lang="en-US" dirty="0"/>
              <a:t>when you're done with that block of memory, you use </a:t>
            </a:r>
            <a:r>
              <a:rPr lang="en-US" b="1" dirty="0"/>
              <a:t>free:</a:t>
            </a:r>
            <a:endParaRPr lang="en-US" dirty="0"/>
          </a:p>
          <a:p>
            <a:pPr marL="258605" lvl="1" indent="0">
              <a:buNone/>
            </a:pPr>
            <a:r>
              <a:rPr lang="en-US" sz="2400" b="1" dirty="0">
                <a:latin typeface="Consolas" panose="020B0609020204030204" pitchFamily="49" charset="0"/>
                <a:cs typeface="Consolas" panose="020B0609020204030204" pitchFamily="49" charset="0"/>
              </a:rPr>
              <a:t>free(</a:t>
            </a:r>
            <a:r>
              <a:rPr lang="en-US" sz="2400" b="1" dirty="0" err="1">
                <a:latin typeface="Consolas" panose="020B0609020204030204" pitchFamily="49" charset="0"/>
                <a:cs typeface="Consolas" panose="020B0609020204030204" pitchFamily="49" charset="0"/>
              </a:rPr>
              <a:t>arr</a:t>
            </a:r>
            <a:r>
              <a:rPr lang="en-US" sz="2400" b="1" dirty="0">
                <a:latin typeface="Consolas" panose="020B0609020204030204" pitchFamily="49" charset="0"/>
                <a:cs typeface="Consolas" panose="020B0609020204030204" pitchFamily="49" charset="0"/>
              </a:rPr>
              <a:t>);</a:t>
            </a:r>
          </a:p>
          <a:p>
            <a:r>
              <a:rPr lang="en-US" dirty="0"/>
              <a:t>since </a:t>
            </a:r>
            <a:r>
              <a:rPr lang="en-US" i="1" dirty="0"/>
              <a:t>we</a:t>
            </a:r>
            <a:r>
              <a:rPr lang="en-US" dirty="0"/>
              <a:t>, the programmers, are the ones deciding when to deallocate the piece of memory…</a:t>
            </a:r>
          </a:p>
          <a:p>
            <a:pPr lvl="1"/>
            <a:r>
              <a:rPr lang="en-US" b="1" i="1" dirty="0"/>
              <a:t>we </a:t>
            </a:r>
            <a:r>
              <a:rPr lang="en-US" b="1" dirty="0"/>
              <a:t>are the owners!</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10</a:t>
            </a:fld>
            <a:endParaRPr lang="en-US"/>
          </a:p>
        </p:txBody>
      </p:sp>
    </p:spTree>
    <p:extLst>
      <p:ext uri="{BB962C8B-B14F-4D97-AF65-F5344CB8AC3E}">
        <p14:creationId xmlns:p14="http://schemas.microsoft.com/office/powerpoint/2010/main" val="59834805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void pointers</a:t>
            </a:r>
          </a:p>
        </p:txBody>
      </p:sp>
      <p:sp>
        <p:nvSpPr>
          <p:cNvPr id="3" name="Content Placeholder 2"/>
          <p:cNvSpPr>
            <a:spLocks noGrp="1"/>
          </p:cNvSpPr>
          <p:nvPr>
            <p:ph idx="1"/>
          </p:nvPr>
        </p:nvSpPr>
        <p:spPr/>
        <p:txBody>
          <a:bodyPr/>
          <a:lstStyle/>
          <a:p>
            <a:pPr marL="257175" lvl="1">
              <a:buSzPct val="100000"/>
              <a:buFont typeface="Trebuchet MS" pitchFamily="34" charset="0"/>
              <a:buChar char="●"/>
            </a:pPr>
            <a:r>
              <a:rPr lang="en-US" dirty="0"/>
              <a:t>if you look at the C </a:t>
            </a:r>
            <a:r>
              <a:rPr lang="en-US" dirty="0" err="1"/>
              <a:t>stdlib</a:t>
            </a:r>
            <a:r>
              <a:rPr lang="en-US" dirty="0"/>
              <a:t> docs...</a:t>
            </a:r>
          </a:p>
          <a:p>
            <a:pPr marL="264318" lvl="2" indent="0">
              <a:buSzPct val="100000"/>
              <a:buNone/>
            </a:pPr>
            <a:r>
              <a:rPr lang="en-US" sz="2800" b="1" dirty="0">
                <a:solidFill>
                  <a:srgbClr val="FF0000"/>
                </a:solidFill>
                <a:latin typeface="Consolas" panose="020B0609020204030204" pitchFamily="49" charset="0"/>
                <a:cs typeface="Consolas" panose="020B0609020204030204" pitchFamily="49" charset="0"/>
              </a:rPr>
              <a:t>void</a:t>
            </a:r>
            <a:r>
              <a:rPr lang="en-US" sz="2800" b="1" dirty="0">
                <a:latin typeface="Consolas" panose="020B0609020204030204" pitchFamily="49" charset="0"/>
                <a:cs typeface="Consolas" panose="020B0609020204030204" pitchFamily="49" charset="0"/>
              </a:rPr>
              <a:t>* malloc(</a:t>
            </a:r>
            <a:r>
              <a:rPr lang="en-US" sz="2800" b="1" dirty="0" err="1">
                <a:latin typeface="Consolas" panose="020B0609020204030204" pitchFamily="49" charset="0"/>
                <a:cs typeface="Consolas" panose="020B0609020204030204" pitchFamily="49" charset="0"/>
              </a:rPr>
              <a:t>size_t</a:t>
            </a:r>
            <a:r>
              <a:rPr lang="en-US" sz="2800" b="1" dirty="0">
                <a:latin typeface="Consolas" panose="020B0609020204030204" pitchFamily="49" charset="0"/>
                <a:cs typeface="Consolas" panose="020B0609020204030204" pitchFamily="49" charset="0"/>
              </a:rPr>
              <a:t> size);</a:t>
            </a:r>
          </a:p>
          <a:p>
            <a:pPr marL="257175" lvl="1">
              <a:buSzPct val="100000"/>
              <a:buFont typeface="Trebuchet MS" pitchFamily="34" charset="0"/>
              <a:buChar char="●"/>
            </a:pPr>
            <a:r>
              <a:rPr lang="en-US" dirty="0"/>
              <a:t>an </a:t>
            </a:r>
            <a:r>
              <a:rPr lang="en-US" b="1" dirty="0">
                <a:solidFill>
                  <a:srgbClr val="FF0000"/>
                </a:solidFill>
                <a:latin typeface="Consolas" panose="020B0609020204030204" pitchFamily="49" charset="0"/>
                <a:cs typeface="Consolas" panose="020B0609020204030204" pitchFamily="49" charset="0"/>
              </a:rPr>
              <a:t>int</a:t>
            </a:r>
            <a:r>
              <a:rPr lang="en-US" b="1" dirty="0">
                <a:latin typeface="Consolas" panose="020B0609020204030204" pitchFamily="49" charset="0"/>
                <a:cs typeface="Consolas" panose="020B0609020204030204" pitchFamily="49" charset="0"/>
              </a:rPr>
              <a:t>*</a:t>
            </a:r>
            <a:r>
              <a:rPr lang="en-US" dirty="0"/>
              <a:t> points to an </a:t>
            </a:r>
            <a:r>
              <a:rPr lang="en-US" b="1" dirty="0">
                <a:solidFill>
                  <a:srgbClr val="FF0000"/>
                </a:solidFill>
                <a:latin typeface="Consolas" panose="020B0609020204030204" pitchFamily="49" charset="0"/>
                <a:cs typeface="Consolas" panose="020B0609020204030204" pitchFamily="49" charset="0"/>
              </a:rPr>
              <a:t>int</a:t>
            </a:r>
            <a:r>
              <a:rPr lang="en-US" dirty="0"/>
              <a:t>, a </a:t>
            </a:r>
            <a:r>
              <a:rPr lang="en-US" b="1" dirty="0">
                <a:latin typeface="Consolas" panose="020B0609020204030204" pitchFamily="49" charset="0"/>
                <a:cs typeface="Consolas" panose="020B0609020204030204" pitchFamily="49" charset="0"/>
              </a:rPr>
              <a:t>FILE*</a:t>
            </a:r>
            <a:r>
              <a:rPr lang="en-US" dirty="0"/>
              <a:t> points to a </a:t>
            </a:r>
            <a:r>
              <a:rPr lang="en-US" b="1" dirty="0">
                <a:latin typeface="Consolas" panose="020B0609020204030204" pitchFamily="49" charset="0"/>
                <a:cs typeface="Consolas" panose="020B0609020204030204" pitchFamily="49" charset="0"/>
              </a:rPr>
              <a:t>FILE</a:t>
            </a:r>
            <a:r>
              <a:rPr lang="en-US" dirty="0"/>
              <a:t> object</a:t>
            </a:r>
            <a:r>
              <a:rPr lang="mr-IN" dirty="0"/>
              <a:t>…</a:t>
            </a:r>
            <a:endParaRPr lang="en-US" dirty="0"/>
          </a:p>
          <a:p>
            <a:r>
              <a:rPr lang="en-US" dirty="0"/>
              <a:t>a </a:t>
            </a:r>
            <a:r>
              <a:rPr lang="en-US" b="1" dirty="0">
                <a:solidFill>
                  <a:srgbClr val="FF0000"/>
                </a:solidFill>
                <a:latin typeface="Consolas" panose="020B0609020204030204" pitchFamily="49" charset="0"/>
                <a:cs typeface="Consolas" panose="020B0609020204030204" pitchFamily="49" charset="0"/>
              </a:rPr>
              <a:t>void</a:t>
            </a:r>
            <a:r>
              <a:rPr lang="en-US" b="1" dirty="0">
                <a:latin typeface="Consolas" panose="020B0609020204030204" pitchFamily="49" charset="0"/>
                <a:cs typeface="Consolas" panose="020B0609020204030204" pitchFamily="49" charset="0"/>
              </a:rPr>
              <a:t>*</a:t>
            </a:r>
            <a:r>
              <a:rPr lang="en-US" b="1" dirty="0"/>
              <a:t> </a:t>
            </a:r>
            <a:r>
              <a:rPr lang="en-US" dirty="0"/>
              <a:t>is a "universal pointer:" it can point to </a:t>
            </a:r>
            <a:r>
              <a:rPr lang="en-US" i="1" dirty="0"/>
              <a:t>anything</a:t>
            </a:r>
          </a:p>
          <a:p>
            <a:r>
              <a:rPr lang="en-US" dirty="0"/>
              <a:t>a </a:t>
            </a:r>
            <a:r>
              <a:rPr lang="en-US" b="1" dirty="0">
                <a:solidFill>
                  <a:srgbClr val="FF0000"/>
                </a:solidFill>
                <a:latin typeface="Consolas" panose="020B0609020204030204" pitchFamily="49" charset="0"/>
                <a:cs typeface="Consolas" panose="020B0609020204030204" pitchFamily="49" charset="0"/>
              </a:rPr>
              <a:t>void</a:t>
            </a:r>
            <a:r>
              <a:rPr lang="en-US" b="1" dirty="0">
                <a:latin typeface="Consolas" panose="020B0609020204030204" pitchFamily="49" charset="0"/>
                <a:cs typeface="Consolas" panose="020B0609020204030204" pitchFamily="49" charset="0"/>
              </a:rPr>
              <a:t>*</a:t>
            </a:r>
            <a:r>
              <a:rPr lang="en-US" dirty="0"/>
              <a:t> can be assigned </a:t>
            </a:r>
            <a:r>
              <a:rPr lang="en-US" b="1" dirty="0"/>
              <a:t>any other type of pointer</a:t>
            </a:r>
          </a:p>
          <a:p>
            <a:pPr marL="0" indent="0">
              <a:buNone/>
            </a:pPr>
            <a:r>
              <a:rPr lang="en-US" sz="2800" b="1" dirty="0">
                <a:latin typeface="Consolas" charset="0"/>
                <a:ea typeface="Consolas" charset="0"/>
                <a:cs typeface="Consolas" charset="0"/>
              </a:rPr>
              <a:t>  </a:t>
            </a:r>
            <a:r>
              <a:rPr lang="en-US" sz="2800" b="1" dirty="0" err="1">
                <a:solidFill>
                  <a:srgbClr val="FF0000"/>
                </a:solidFill>
                <a:latin typeface="Consolas" charset="0"/>
                <a:ea typeface="Consolas" charset="0"/>
                <a:cs typeface="Consolas" charset="0"/>
              </a:rPr>
              <a:t>int</a:t>
            </a:r>
            <a:r>
              <a:rPr lang="en-US" sz="2800" b="1" dirty="0">
                <a:solidFill>
                  <a:srgbClr val="FF0000"/>
                </a:solidFill>
                <a:latin typeface="Consolas" charset="0"/>
                <a:ea typeface="Consolas" charset="0"/>
                <a:cs typeface="Consolas" charset="0"/>
              </a:rPr>
              <a:t> </a:t>
            </a:r>
            <a:r>
              <a:rPr lang="en-US" sz="2800" b="1" dirty="0">
                <a:latin typeface="Consolas" charset="0"/>
                <a:ea typeface="Consolas" charset="0"/>
                <a:cs typeface="Consolas" charset="0"/>
              </a:rPr>
              <a:t>x;  </a:t>
            </a:r>
            <a:r>
              <a:rPr lang="en-US" sz="2800" b="1" dirty="0">
                <a:solidFill>
                  <a:srgbClr val="FF0000"/>
                </a:solidFill>
                <a:latin typeface="Consolas" charset="0"/>
                <a:ea typeface="Consolas" charset="0"/>
                <a:cs typeface="Consolas" charset="0"/>
              </a:rPr>
              <a:t>float</a:t>
            </a:r>
            <a:r>
              <a:rPr lang="en-US" sz="2800" b="1" dirty="0">
                <a:latin typeface="Consolas" charset="0"/>
                <a:ea typeface="Consolas" charset="0"/>
                <a:cs typeface="Consolas" charset="0"/>
              </a:rPr>
              <a:t> y;</a:t>
            </a:r>
          </a:p>
          <a:p>
            <a:pPr marL="0" indent="0">
              <a:buNone/>
            </a:pPr>
            <a:r>
              <a:rPr lang="en-US" sz="2800" b="1" dirty="0">
                <a:latin typeface="Consolas" charset="0"/>
                <a:ea typeface="Consolas" charset="0"/>
                <a:cs typeface="Consolas" charset="0"/>
              </a:rPr>
              <a:t>  </a:t>
            </a:r>
            <a:r>
              <a:rPr lang="en-US" sz="2800" b="1" dirty="0">
                <a:solidFill>
                  <a:srgbClr val="FF0000"/>
                </a:solidFill>
                <a:latin typeface="Consolas" charset="0"/>
                <a:ea typeface="Consolas" charset="0"/>
                <a:cs typeface="Consolas" charset="0"/>
              </a:rPr>
              <a:t>void</a:t>
            </a:r>
            <a:r>
              <a:rPr lang="en-US" sz="2800" b="1" dirty="0">
                <a:latin typeface="Consolas" charset="0"/>
                <a:ea typeface="Consolas" charset="0"/>
                <a:cs typeface="Consolas" charset="0"/>
              </a:rPr>
              <a:t>* </a:t>
            </a:r>
            <a:r>
              <a:rPr lang="en-US" sz="2800" b="1" dirty="0" err="1">
                <a:latin typeface="Consolas" charset="0"/>
                <a:ea typeface="Consolas" charset="0"/>
                <a:cs typeface="Consolas" charset="0"/>
              </a:rPr>
              <a:t>vp</a:t>
            </a:r>
            <a:r>
              <a:rPr lang="en-US" sz="2800" b="1" dirty="0">
                <a:latin typeface="Consolas" charset="0"/>
                <a:ea typeface="Consolas" charset="0"/>
                <a:cs typeface="Consolas" charset="0"/>
              </a:rPr>
              <a:t> = &amp;x;</a:t>
            </a:r>
            <a:r>
              <a:rPr lang="en-US" sz="2800" b="1" dirty="0">
                <a:latin typeface="Consolas" panose="020B0609020204030204" pitchFamily="49" charset="0"/>
                <a:cs typeface="Consolas" panose="020B0609020204030204" pitchFamily="49" charset="0"/>
              </a:rPr>
              <a:t> </a:t>
            </a:r>
            <a:r>
              <a:rPr lang="en-US" sz="2800" i="1" dirty="0">
                <a:solidFill>
                  <a:schemeClr val="accent3">
                    <a:lumMod val="50000"/>
                  </a:schemeClr>
                </a:solidFill>
                <a:latin typeface="Consolas" panose="020B0609020204030204" pitchFamily="49" charset="0"/>
                <a:cs typeface="Consolas" panose="020B0609020204030204" pitchFamily="49" charset="0"/>
              </a:rPr>
              <a:t>// fine!</a:t>
            </a:r>
            <a:endParaRPr lang="en-US" sz="2800" b="1" dirty="0">
              <a:latin typeface="Consolas" charset="0"/>
              <a:ea typeface="Consolas" charset="0"/>
              <a:cs typeface="Consolas" charset="0"/>
            </a:endParaRPr>
          </a:p>
          <a:p>
            <a:pPr marL="0" indent="0">
              <a:buNone/>
            </a:pPr>
            <a:r>
              <a:rPr lang="en-US" sz="2800" b="1" dirty="0">
                <a:latin typeface="Consolas" charset="0"/>
                <a:ea typeface="Consolas" charset="0"/>
                <a:cs typeface="Consolas" charset="0"/>
              </a:rPr>
              <a:t>  </a:t>
            </a:r>
            <a:r>
              <a:rPr lang="en-US" sz="2800" b="1" dirty="0" err="1">
                <a:latin typeface="Consolas" charset="0"/>
                <a:ea typeface="Consolas" charset="0"/>
                <a:cs typeface="Consolas" charset="0"/>
              </a:rPr>
              <a:t>vp</a:t>
            </a:r>
            <a:r>
              <a:rPr lang="en-US" sz="2800" b="1" dirty="0">
                <a:latin typeface="Consolas" charset="0"/>
                <a:ea typeface="Consolas" charset="0"/>
                <a:cs typeface="Consolas" charset="0"/>
              </a:rPr>
              <a:t> = &amp;y;</a:t>
            </a:r>
            <a:r>
              <a:rPr lang="en-US" sz="2800" b="1" dirty="0">
                <a:latin typeface="Consolas" panose="020B0609020204030204" pitchFamily="49" charset="0"/>
                <a:cs typeface="Consolas" panose="020B0609020204030204" pitchFamily="49" charset="0"/>
              </a:rPr>
              <a:t>       </a:t>
            </a:r>
            <a:r>
              <a:rPr lang="en-US" sz="2800" i="1" dirty="0">
                <a:solidFill>
                  <a:schemeClr val="accent3">
                    <a:lumMod val="50000"/>
                  </a:schemeClr>
                </a:solidFill>
                <a:latin typeface="Consolas" panose="020B0609020204030204" pitchFamily="49" charset="0"/>
                <a:cs typeface="Consolas" panose="020B0609020204030204" pitchFamily="49" charset="0"/>
              </a:rPr>
              <a:t>// fine!</a:t>
            </a:r>
            <a:endParaRPr lang="en-US" sz="2800" b="1" dirty="0">
              <a:latin typeface="Consolas" charset="0"/>
              <a:ea typeface="Consolas" charset="0"/>
              <a:cs typeface="Consolas" charset="0"/>
            </a:endParaRPr>
          </a:p>
          <a:p>
            <a:r>
              <a:rPr lang="en-US" dirty="0"/>
              <a:t>you can't </a:t>
            </a:r>
            <a:r>
              <a:rPr lang="en-US" i="1" dirty="0"/>
              <a:t>access the data </a:t>
            </a:r>
            <a:r>
              <a:rPr lang="en-US" dirty="0"/>
              <a:t>from a void* without casting</a:t>
            </a:r>
          </a:p>
          <a:p>
            <a:pPr lvl="1"/>
            <a:r>
              <a:rPr lang="en-US" sz="1600" dirty="0"/>
              <a:t>seems </a:t>
            </a:r>
            <a:r>
              <a:rPr lang="en-US" sz="1600" dirty="0" err="1"/>
              <a:t>kinda</a:t>
            </a:r>
            <a:r>
              <a:rPr lang="en-US" sz="1600" dirty="0"/>
              <a:t> useless</a:t>
            </a:r>
            <a:r>
              <a:rPr lang="mr-IN" sz="1600" dirty="0"/>
              <a:t>…</a:t>
            </a:r>
            <a:endParaRPr lang="en-US" sz="1600" dirty="0"/>
          </a:p>
          <a:p>
            <a:pPr lvl="1"/>
            <a:r>
              <a:rPr lang="en-US" sz="1600" dirty="0"/>
              <a:t>…but it's very useful in conjunction with pointer casting!</a:t>
            </a:r>
          </a:p>
        </p:txBody>
      </p:sp>
      <p:sp>
        <p:nvSpPr>
          <p:cNvPr id="5" name="Footer Placeholder 4"/>
          <p:cNvSpPr>
            <a:spLocks noGrp="1"/>
          </p:cNvSpPr>
          <p:nvPr>
            <p:ph type="ftr" sz="quarter" idx="11"/>
          </p:nvPr>
        </p:nvSpPr>
        <p:spPr/>
        <p:txBody>
          <a:bodyPr/>
          <a:lstStyle/>
          <a:p>
            <a:r>
              <a:rPr lang="is-IS" dirty="0"/>
              <a:t>CS449</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11</a:t>
            </a:fld>
            <a:endParaRPr lang="en-US"/>
          </a:p>
        </p:txBody>
      </p:sp>
    </p:spTree>
    <p:extLst>
      <p:ext uri="{BB962C8B-B14F-4D97-AF65-F5344CB8AC3E}">
        <p14:creationId xmlns:p14="http://schemas.microsoft.com/office/powerpoint/2010/main" val="131714044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Allocating a </a:t>
            </a:r>
            <a:r>
              <a:rPr lang="en-US" dirty="0" err="1"/>
              <a:t>struct</a:t>
            </a:r>
            <a:r>
              <a:rPr lang="en-US" dirty="0"/>
              <a:t> on the heap</a:t>
            </a:r>
          </a:p>
        </p:txBody>
      </p:sp>
      <p:sp>
        <p:nvSpPr>
          <p:cNvPr id="3" name="Content Placeholder 2"/>
          <p:cNvSpPr>
            <a:spLocks noGrp="1"/>
          </p:cNvSpPr>
          <p:nvPr>
            <p:ph idx="1"/>
          </p:nvPr>
        </p:nvSpPr>
        <p:spPr/>
        <p:txBody>
          <a:bodyPr/>
          <a:lstStyle/>
          <a:p>
            <a:r>
              <a:rPr lang="en-US" dirty="0"/>
              <a:t>this is the closest to Java's </a:t>
            </a:r>
            <a:r>
              <a:rPr lang="en-US" b="1" dirty="0"/>
              <a:t>new</a:t>
            </a:r>
            <a:r>
              <a:rPr lang="en-US" dirty="0"/>
              <a:t> as C gets:</a:t>
            </a:r>
          </a:p>
          <a:p>
            <a:pPr marL="0" indent="0">
              <a:buNone/>
            </a:pPr>
            <a:r>
              <a:rPr lang="en-US" sz="2800" b="1" dirty="0">
                <a:latin typeface="Consolas" charset="0"/>
                <a:ea typeface="Consolas" charset="0"/>
                <a:cs typeface="Consolas" charset="0"/>
              </a:rPr>
              <a:t>  Food* f = </a:t>
            </a:r>
            <a:r>
              <a:rPr lang="en-US" sz="2800" b="1" dirty="0" err="1">
                <a:latin typeface="Consolas" charset="0"/>
                <a:ea typeface="Consolas" charset="0"/>
                <a:cs typeface="Consolas" charset="0"/>
              </a:rPr>
              <a:t>malloc</a:t>
            </a:r>
            <a:r>
              <a:rPr lang="en-US" sz="2800" b="1" dirty="0">
                <a:latin typeface="Consolas" charset="0"/>
                <a:ea typeface="Consolas" charset="0"/>
                <a:cs typeface="Consolas" charset="0"/>
              </a:rPr>
              <a:t>(</a:t>
            </a:r>
            <a:r>
              <a:rPr lang="en-US" sz="2800" b="1" dirty="0" err="1">
                <a:solidFill>
                  <a:srgbClr val="FF0000"/>
                </a:solidFill>
                <a:latin typeface="Consolas" charset="0"/>
                <a:ea typeface="Consolas" charset="0"/>
                <a:cs typeface="Consolas" charset="0"/>
              </a:rPr>
              <a:t>sizeof</a:t>
            </a:r>
            <a:r>
              <a:rPr lang="en-US" sz="2800" b="1" dirty="0">
                <a:latin typeface="Consolas" charset="0"/>
                <a:ea typeface="Consolas" charset="0"/>
                <a:cs typeface="Consolas" charset="0"/>
              </a:rPr>
              <a:t>(Food));</a:t>
            </a:r>
          </a:p>
          <a:p>
            <a:r>
              <a:rPr lang="en-US" dirty="0"/>
              <a:t>but just like anything on the stack</a:t>
            </a:r>
            <a:r>
              <a:rPr lang="mr-IN" dirty="0"/>
              <a:t>…</a:t>
            </a:r>
            <a:endParaRPr lang="en-US" dirty="0"/>
          </a:p>
          <a:p>
            <a:pPr lvl="1"/>
            <a:r>
              <a:rPr lang="en-US" b="1" dirty="0"/>
              <a:t>everything you </a:t>
            </a:r>
            <a:r>
              <a:rPr lang="en-US" b="1" dirty="0" err="1"/>
              <a:t>malloc</a:t>
            </a:r>
            <a:r>
              <a:rPr lang="en-US" b="1" dirty="0"/>
              <a:t> contains garbage</a:t>
            </a:r>
          </a:p>
          <a:p>
            <a:r>
              <a:rPr lang="en-US" dirty="0"/>
              <a:t>to fix this you can use </a:t>
            </a:r>
            <a:r>
              <a:rPr lang="en-US" b="1" dirty="0" err="1"/>
              <a:t>memset</a:t>
            </a:r>
            <a:r>
              <a:rPr lang="en-US" dirty="0"/>
              <a:t> from </a:t>
            </a:r>
            <a:r>
              <a:rPr lang="en-US" b="1" dirty="0"/>
              <a:t>&lt;</a:t>
            </a:r>
            <a:r>
              <a:rPr lang="en-US" b="1" dirty="0" err="1"/>
              <a:t>string.h</a:t>
            </a:r>
            <a:r>
              <a:rPr lang="en-US" b="1" dirty="0"/>
              <a:t>&gt;</a:t>
            </a:r>
          </a:p>
          <a:p>
            <a:pPr marL="0" indent="0">
              <a:buNone/>
            </a:pPr>
            <a:r>
              <a:rPr lang="en-US" sz="2800" b="1" dirty="0">
                <a:solidFill>
                  <a:srgbClr val="000000"/>
                </a:solidFill>
                <a:latin typeface="Consolas" charset="0"/>
                <a:ea typeface="Consolas" charset="0"/>
                <a:cs typeface="Consolas" charset="0"/>
              </a:rPr>
              <a:t>  </a:t>
            </a:r>
            <a:r>
              <a:rPr lang="en-US" sz="2800" b="1" dirty="0" err="1">
                <a:solidFill>
                  <a:srgbClr val="000000"/>
                </a:solidFill>
                <a:latin typeface="Consolas" charset="0"/>
                <a:ea typeface="Consolas" charset="0"/>
                <a:cs typeface="Consolas" charset="0"/>
              </a:rPr>
              <a:t>memset</a:t>
            </a:r>
            <a:r>
              <a:rPr lang="en-US" sz="2800" b="1" dirty="0">
                <a:solidFill>
                  <a:srgbClr val="000000"/>
                </a:solidFill>
                <a:latin typeface="Consolas" charset="0"/>
                <a:ea typeface="Consolas" charset="0"/>
                <a:cs typeface="Consolas" charset="0"/>
              </a:rPr>
              <a:t>(f, </a:t>
            </a:r>
            <a:r>
              <a:rPr lang="en-US" sz="2800" b="1" dirty="0">
                <a:solidFill>
                  <a:schemeClr val="accent3">
                    <a:lumMod val="75000"/>
                  </a:schemeClr>
                </a:solidFill>
                <a:latin typeface="Consolas" charset="0"/>
                <a:ea typeface="Consolas" charset="0"/>
                <a:cs typeface="Consolas" charset="0"/>
              </a:rPr>
              <a:t>0</a:t>
            </a:r>
            <a:r>
              <a:rPr lang="en-US" sz="2800" b="1" dirty="0">
                <a:solidFill>
                  <a:srgbClr val="000000"/>
                </a:solidFill>
                <a:latin typeface="Consolas" charset="0"/>
                <a:ea typeface="Consolas" charset="0"/>
                <a:cs typeface="Consolas" charset="0"/>
              </a:rPr>
              <a:t>, </a:t>
            </a:r>
            <a:r>
              <a:rPr lang="en-US" sz="2800" b="1" dirty="0" err="1">
                <a:solidFill>
                  <a:srgbClr val="FF0000"/>
                </a:solidFill>
                <a:latin typeface="Consolas" charset="0"/>
                <a:ea typeface="Consolas" charset="0"/>
                <a:cs typeface="Consolas" charset="0"/>
              </a:rPr>
              <a:t>sizeof</a:t>
            </a:r>
            <a:r>
              <a:rPr lang="en-US" sz="2800" b="1" dirty="0">
                <a:solidFill>
                  <a:srgbClr val="000000"/>
                </a:solidFill>
                <a:latin typeface="Consolas" charset="0"/>
                <a:ea typeface="Consolas" charset="0"/>
                <a:cs typeface="Consolas" charset="0"/>
              </a:rPr>
              <a:t>(Food));</a:t>
            </a:r>
            <a:endParaRPr lang="en-US" b="1" dirty="0"/>
          </a:p>
          <a:p>
            <a:pPr lvl="2"/>
            <a:r>
              <a:rPr lang="en-US" dirty="0"/>
              <a:t>this says "fill the memory at f with 0s"</a:t>
            </a:r>
          </a:p>
          <a:p>
            <a:r>
              <a:rPr lang="en-US" dirty="0" err="1"/>
              <a:t>orrrr</a:t>
            </a:r>
            <a:r>
              <a:rPr lang="en-US" dirty="0"/>
              <a:t> use </a:t>
            </a:r>
            <a:r>
              <a:rPr lang="en-US" b="1" dirty="0" err="1"/>
              <a:t>calloc</a:t>
            </a:r>
            <a:r>
              <a:rPr lang="en-US" b="1" dirty="0"/>
              <a:t>() </a:t>
            </a:r>
            <a:r>
              <a:rPr lang="en-US" dirty="0"/>
              <a:t>instead of </a:t>
            </a:r>
            <a:r>
              <a:rPr lang="en-US" b="1" dirty="0" err="1"/>
              <a:t>malloc</a:t>
            </a:r>
            <a:r>
              <a:rPr lang="en-US" b="1" dirty="0"/>
              <a:t>()</a:t>
            </a:r>
          </a:p>
          <a:p>
            <a:pPr marL="0" indent="0">
              <a:buNone/>
            </a:pPr>
            <a:r>
              <a:rPr lang="en-US" sz="2800" b="1" dirty="0">
                <a:solidFill>
                  <a:srgbClr val="000000"/>
                </a:solidFill>
                <a:latin typeface="Consolas" charset="0"/>
                <a:ea typeface="Consolas" charset="0"/>
                <a:cs typeface="Consolas" charset="0"/>
              </a:rPr>
              <a:t>  Food* f = </a:t>
            </a:r>
            <a:r>
              <a:rPr lang="en-US" sz="2800" b="1" dirty="0" err="1">
                <a:solidFill>
                  <a:srgbClr val="000000"/>
                </a:solidFill>
                <a:latin typeface="Consolas" charset="0"/>
                <a:ea typeface="Consolas" charset="0"/>
                <a:cs typeface="Consolas" charset="0"/>
              </a:rPr>
              <a:t>calloc</a:t>
            </a:r>
            <a:r>
              <a:rPr lang="en-US" sz="2800" b="1" dirty="0">
                <a:solidFill>
                  <a:srgbClr val="000000"/>
                </a:solidFill>
                <a:latin typeface="Consolas" charset="0"/>
                <a:ea typeface="Consolas" charset="0"/>
                <a:cs typeface="Consolas" charset="0"/>
              </a:rPr>
              <a:t>(</a:t>
            </a:r>
            <a:r>
              <a:rPr lang="en-US" sz="2800" b="1" dirty="0" err="1">
                <a:solidFill>
                  <a:srgbClr val="FF0000"/>
                </a:solidFill>
                <a:latin typeface="Consolas" charset="0"/>
                <a:ea typeface="Consolas" charset="0"/>
                <a:cs typeface="Consolas" charset="0"/>
              </a:rPr>
              <a:t>sizeof</a:t>
            </a:r>
            <a:r>
              <a:rPr lang="en-US" sz="2800" b="1" dirty="0">
                <a:solidFill>
                  <a:srgbClr val="000000"/>
                </a:solidFill>
                <a:latin typeface="Consolas" charset="0"/>
                <a:ea typeface="Consolas" charset="0"/>
                <a:cs typeface="Consolas" charset="0"/>
              </a:rPr>
              <a:t>(Food), </a:t>
            </a:r>
            <a:r>
              <a:rPr lang="en-US" sz="2800" b="1" dirty="0">
                <a:solidFill>
                  <a:schemeClr val="accent3">
                    <a:lumMod val="75000"/>
                  </a:schemeClr>
                </a:solidFill>
                <a:latin typeface="Consolas" charset="0"/>
                <a:ea typeface="Consolas" charset="0"/>
                <a:cs typeface="Consolas" charset="0"/>
              </a:rPr>
              <a:t>1</a:t>
            </a:r>
            <a:r>
              <a:rPr lang="en-US" sz="2800" b="1" dirty="0">
                <a:solidFill>
                  <a:srgbClr val="000000"/>
                </a:solidFill>
                <a:latin typeface="Consolas" charset="0"/>
                <a:ea typeface="Consolas" charset="0"/>
                <a:cs typeface="Consolas" charset="0"/>
              </a:rPr>
              <a:t>);</a:t>
            </a:r>
          </a:p>
          <a:p>
            <a:pPr lvl="2"/>
            <a:r>
              <a:rPr lang="en-US" dirty="0"/>
              <a:t>this says "allocate </a:t>
            </a:r>
            <a:r>
              <a:rPr lang="en-US" b="1" dirty="0"/>
              <a:t>1 * </a:t>
            </a:r>
            <a:r>
              <a:rPr lang="en-US" b="1" dirty="0" err="1"/>
              <a:t>sizeof</a:t>
            </a:r>
            <a:r>
              <a:rPr lang="en-US" b="1" dirty="0"/>
              <a:t>(Food)</a:t>
            </a:r>
            <a:r>
              <a:rPr lang="en-US" dirty="0"/>
              <a:t> bytes and fill them with 0s"</a:t>
            </a:r>
          </a:p>
        </p:txBody>
      </p:sp>
      <p:sp>
        <p:nvSpPr>
          <p:cNvPr id="4" name="Footer Placeholder 3"/>
          <p:cNvSpPr>
            <a:spLocks noGrp="1"/>
          </p:cNvSpPr>
          <p:nvPr>
            <p:ph type="ftr" sz="quarter" idx="11"/>
          </p:nvPr>
        </p:nvSpPr>
        <p:spPr/>
        <p:txBody>
          <a:bodyPr/>
          <a:lstStyle/>
          <a:p>
            <a:r>
              <a:rPr lang="cs-CZ"/>
              <a:t>CS449</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12</a:t>
            </a:fld>
            <a:endParaRPr lang="en-US"/>
          </a:p>
        </p:txBody>
      </p:sp>
    </p:spTree>
    <p:extLst>
      <p:ext uri="{BB962C8B-B14F-4D97-AF65-F5344CB8AC3E}">
        <p14:creationId xmlns:p14="http://schemas.microsoft.com/office/powerpoint/2010/main" val="84555412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gas expands to fill its container</a:t>
            </a:r>
          </a:p>
        </p:txBody>
      </p:sp>
      <p:sp>
        <p:nvSpPr>
          <p:cNvPr id="3" name="Content Placeholder 2"/>
          <p:cNvSpPr>
            <a:spLocks noGrp="1"/>
          </p:cNvSpPr>
          <p:nvPr>
            <p:ph idx="1"/>
          </p:nvPr>
        </p:nvSpPr>
        <p:spPr/>
        <p:txBody>
          <a:bodyPr/>
          <a:lstStyle/>
          <a:p>
            <a:r>
              <a:rPr lang="en-US" dirty="0"/>
              <a:t>if you do this (don't do this):</a:t>
            </a:r>
          </a:p>
          <a:p>
            <a:pPr marL="0" indent="0">
              <a:buNone/>
            </a:pPr>
            <a:endParaRPr lang="en-US" dirty="0"/>
          </a:p>
          <a:p>
            <a:pPr marL="258605" lvl="1" indent="0">
              <a:buNone/>
            </a:pPr>
            <a:r>
              <a:rPr lang="en-US" sz="2400" b="1" dirty="0">
                <a:solidFill>
                  <a:srgbClr val="FF0000"/>
                </a:solidFill>
                <a:latin typeface="Consolas" panose="020B0609020204030204" pitchFamily="49" charset="0"/>
                <a:cs typeface="Consolas" panose="020B0609020204030204" pitchFamily="49" charset="0"/>
              </a:rPr>
              <a:t>while</a:t>
            </a:r>
            <a:r>
              <a:rPr lang="en-US" sz="2400" b="1" dirty="0">
                <a:latin typeface="Consolas" panose="020B0609020204030204" pitchFamily="49" charset="0"/>
                <a:cs typeface="Consolas" panose="020B0609020204030204" pitchFamily="49" charset="0"/>
              </a:rPr>
              <a:t>(</a:t>
            </a:r>
            <a:r>
              <a:rPr lang="en-US" sz="2400" b="1" dirty="0">
                <a:solidFill>
                  <a:schemeClr val="accent3">
                    <a:lumMod val="50000"/>
                  </a:schemeClr>
                </a:solidFill>
                <a:latin typeface="Consolas" panose="020B0609020204030204" pitchFamily="49" charset="0"/>
                <a:cs typeface="Consolas" panose="020B0609020204030204" pitchFamily="49" charset="0"/>
              </a:rPr>
              <a:t>1</a:t>
            </a:r>
            <a:r>
              <a:rPr lang="en-US" sz="2400" b="1" dirty="0">
                <a:latin typeface="Consolas" panose="020B0609020204030204" pitchFamily="49" charset="0"/>
                <a:cs typeface="Consolas" panose="020B0609020204030204" pitchFamily="49" charset="0"/>
              </a:rPr>
              <a:t>)</a:t>
            </a:r>
          </a:p>
          <a:p>
            <a:pPr marL="258605" lvl="1" indent="0">
              <a:buNone/>
            </a:pPr>
            <a:r>
              <a:rPr lang="en-US" sz="2400" b="1" dirty="0">
                <a:latin typeface="Consolas" panose="020B0609020204030204" pitchFamily="49" charset="0"/>
                <a:cs typeface="Consolas" panose="020B0609020204030204" pitchFamily="49" charset="0"/>
              </a:rPr>
              <a:t>    malloc(</a:t>
            </a:r>
            <a:r>
              <a:rPr lang="en-US" sz="2400" b="1" dirty="0">
                <a:solidFill>
                  <a:schemeClr val="accent3">
                    <a:lumMod val="50000"/>
                  </a:schemeClr>
                </a:solidFill>
                <a:latin typeface="Consolas" panose="020B0609020204030204" pitchFamily="49" charset="0"/>
                <a:cs typeface="Consolas" panose="020B0609020204030204" pitchFamily="49" charset="0"/>
              </a:rPr>
              <a:t>1048576</a:t>
            </a:r>
            <a:r>
              <a:rPr lang="en-US" sz="2400" b="1" dirty="0">
                <a:latin typeface="Consolas" panose="020B0609020204030204" pitchFamily="49" charset="0"/>
                <a:cs typeface="Consolas" panose="020B0609020204030204" pitchFamily="49" charset="0"/>
              </a:rPr>
              <a:t>);</a:t>
            </a:r>
          </a:p>
          <a:p>
            <a:pPr marL="0" indent="0">
              <a:buNone/>
            </a:pPr>
            <a:endParaRPr lang="en-US" dirty="0"/>
          </a:p>
          <a:p>
            <a:r>
              <a:rPr lang="en-US" dirty="0"/>
              <a:t>your program will run out of memory</a:t>
            </a:r>
          </a:p>
          <a:p>
            <a:pPr lvl="1"/>
            <a:r>
              <a:rPr lang="en-US" dirty="0"/>
              <a:t>but you won't get an error</a:t>
            </a:r>
          </a:p>
          <a:p>
            <a:pPr lvl="1"/>
            <a:r>
              <a:rPr lang="en-US" dirty="0"/>
              <a:t>this will </a:t>
            </a:r>
            <a:r>
              <a:rPr lang="en-US" b="1" dirty="0"/>
              <a:t>loop forever </a:t>
            </a:r>
            <a:r>
              <a:rPr lang="en-US" dirty="0"/>
              <a:t>because</a:t>
            </a:r>
            <a:r>
              <a:rPr lang="mr-IN" dirty="0"/>
              <a:t>…</a:t>
            </a:r>
            <a:endParaRPr lang="en-US" dirty="0"/>
          </a:p>
          <a:p>
            <a:pPr lvl="1"/>
            <a:r>
              <a:rPr lang="en-US" dirty="0"/>
              <a:t>if you run out of memory, </a:t>
            </a:r>
            <a:r>
              <a:rPr lang="en-US" b="1" dirty="0">
                <a:solidFill>
                  <a:srgbClr val="FF0000"/>
                </a:solidFill>
              </a:rPr>
              <a:t>MALLOC RETURNS NULL</a:t>
            </a:r>
            <a:endParaRPr lang="en-US" dirty="0">
              <a:solidFill>
                <a:srgbClr val="FF0000"/>
              </a:solidFill>
            </a:endParaRP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13</a:t>
            </a:fld>
            <a:endParaRPr lang="en-US"/>
          </a:p>
        </p:txBody>
      </p:sp>
    </p:spTree>
    <p:extLst>
      <p:ext uri="{BB962C8B-B14F-4D97-AF65-F5344CB8AC3E}">
        <p14:creationId xmlns:p14="http://schemas.microsoft.com/office/powerpoint/2010/main" val="39110662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caveats</a:t>
            </a:r>
          </a:p>
        </p:txBody>
      </p:sp>
      <p:sp>
        <p:nvSpPr>
          <p:cNvPr id="3" name="Content Placeholder 2"/>
          <p:cNvSpPr>
            <a:spLocks noGrp="1"/>
          </p:cNvSpPr>
          <p:nvPr>
            <p:ph idx="1"/>
          </p:nvPr>
        </p:nvSpPr>
        <p:spPr/>
        <p:txBody>
          <a:bodyPr/>
          <a:lstStyle/>
          <a:p>
            <a:r>
              <a:rPr lang="en-US" dirty="0"/>
              <a:t>and what's worse:</a:t>
            </a:r>
          </a:p>
          <a:p>
            <a:pPr marL="0" indent="0">
              <a:buNone/>
            </a:pPr>
            <a:endParaRPr lang="en-US" dirty="0"/>
          </a:p>
          <a:p>
            <a:pPr marL="258605" lvl="1" indent="0">
              <a:buNone/>
            </a:pPr>
            <a:r>
              <a:rPr lang="en-US" sz="2400" b="1" dirty="0">
                <a:solidFill>
                  <a:srgbClr val="FF0000"/>
                </a:solidFill>
                <a:latin typeface="Consolas" panose="020B0609020204030204" pitchFamily="49" charset="0"/>
                <a:cs typeface="Consolas" panose="020B0609020204030204" pitchFamily="49" charset="0"/>
              </a:rPr>
              <a:t>int</a:t>
            </a:r>
            <a:r>
              <a:rPr lang="en-US" sz="2400" b="1" dirty="0">
                <a:latin typeface="Consolas" panose="020B0609020204030204" pitchFamily="49" charset="0"/>
                <a:cs typeface="Consolas" panose="020B0609020204030204" pitchFamily="49" charset="0"/>
              </a:rPr>
              <a:t>* </a:t>
            </a:r>
            <a:r>
              <a:rPr lang="en-US" sz="2400" b="1" dirty="0" err="1">
                <a:latin typeface="Consolas" panose="020B0609020204030204" pitchFamily="49" charset="0"/>
                <a:cs typeface="Consolas" panose="020B0609020204030204" pitchFamily="49" charset="0"/>
              </a:rPr>
              <a:t>arr</a:t>
            </a:r>
            <a:r>
              <a:rPr lang="en-US" sz="2400" b="1" dirty="0">
                <a:latin typeface="Consolas" panose="020B0609020204030204" pitchFamily="49" charset="0"/>
                <a:cs typeface="Consolas" panose="020B0609020204030204" pitchFamily="49" charset="0"/>
              </a:rPr>
              <a:t> = malloc(</a:t>
            </a:r>
            <a:r>
              <a:rPr lang="en-US" sz="2400" b="1" dirty="0" err="1">
                <a:solidFill>
                  <a:srgbClr val="FF0000"/>
                </a:solidFill>
                <a:latin typeface="Consolas" panose="020B0609020204030204" pitchFamily="49" charset="0"/>
                <a:cs typeface="Consolas" panose="020B0609020204030204" pitchFamily="49" charset="0"/>
              </a:rPr>
              <a:t>sizeof</a:t>
            </a:r>
            <a:r>
              <a:rPr lang="en-US" sz="2400" b="1" dirty="0">
                <a:latin typeface="Consolas" panose="020B0609020204030204" pitchFamily="49" charset="0"/>
                <a:cs typeface="Consolas" panose="020B0609020204030204" pitchFamily="49" charset="0"/>
              </a:rPr>
              <a:t>(</a:t>
            </a:r>
            <a:r>
              <a:rPr lang="en-US" sz="2400" b="1" dirty="0">
                <a:solidFill>
                  <a:srgbClr val="FF0000"/>
                </a:solidFill>
                <a:latin typeface="Consolas" panose="020B0609020204030204" pitchFamily="49" charset="0"/>
                <a:cs typeface="Consolas" panose="020B0609020204030204" pitchFamily="49" charset="0"/>
              </a:rPr>
              <a:t>int</a:t>
            </a:r>
            <a:r>
              <a:rPr lang="en-US" sz="2400" b="1" dirty="0">
                <a:latin typeface="Consolas" panose="020B0609020204030204" pitchFamily="49" charset="0"/>
                <a:cs typeface="Consolas" panose="020B0609020204030204" pitchFamily="49" charset="0"/>
              </a:rPr>
              <a:t>) * </a:t>
            </a:r>
            <a:r>
              <a:rPr lang="en-US" sz="2400" b="1" dirty="0">
                <a:solidFill>
                  <a:schemeClr val="accent3">
                    <a:lumMod val="50000"/>
                  </a:schemeClr>
                </a:solidFill>
                <a:latin typeface="Consolas" panose="020B0609020204030204" pitchFamily="49" charset="0"/>
                <a:cs typeface="Consolas" panose="020B0609020204030204" pitchFamily="49" charset="0"/>
              </a:rPr>
              <a:t>20</a:t>
            </a:r>
            <a:r>
              <a:rPr lang="en-US" sz="2400" b="1" dirty="0">
                <a:latin typeface="Consolas" panose="020B0609020204030204" pitchFamily="49" charset="0"/>
                <a:cs typeface="Consolas" panose="020B0609020204030204" pitchFamily="49" charset="0"/>
              </a:rPr>
              <a:t>);</a:t>
            </a:r>
          </a:p>
          <a:p>
            <a:pPr marL="258605" lvl="1" indent="0">
              <a:buNone/>
            </a:pPr>
            <a:r>
              <a:rPr lang="en-US" sz="2400" b="1" dirty="0">
                <a:latin typeface="Consolas" panose="020B0609020204030204" pitchFamily="49" charset="0"/>
                <a:cs typeface="Consolas" panose="020B0609020204030204" pitchFamily="49" charset="0"/>
              </a:rPr>
              <a:t>free(</a:t>
            </a:r>
            <a:r>
              <a:rPr lang="en-US" sz="2400" b="1" dirty="0" err="1">
                <a:latin typeface="Consolas" panose="020B0609020204030204" pitchFamily="49" charset="0"/>
                <a:cs typeface="Consolas" panose="020B0609020204030204" pitchFamily="49" charset="0"/>
              </a:rPr>
              <a:t>arr</a:t>
            </a:r>
            <a:r>
              <a:rPr lang="en-US" sz="2400" b="1" dirty="0">
                <a:latin typeface="Consolas" panose="020B0609020204030204" pitchFamily="49" charset="0"/>
                <a:cs typeface="Consolas" panose="020B0609020204030204" pitchFamily="49" charset="0"/>
              </a:rPr>
              <a:t>);</a:t>
            </a:r>
          </a:p>
          <a:p>
            <a:pPr marL="258605" lvl="1" indent="0">
              <a:buNone/>
            </a:pPr>
            <a:r>
              <a:rPr lang="en-US" sz="2400" b="1" dirty="0" err="1">
                <a:latin typeface="Consolas" panose="020B0609020204030204" pitchFamily="49" charset="0"/>
                <a:cs typeface="Consolas" panose="020B0609020204030204" pitchFamily="49" charset="0"/>
              </a:rPr>
              <a:t>arr</a:t>
            </a:r>
            <a:r>
              <a:rPr lang="en-US" sz="2400" b="1" dirty="0">
                <a:latin typeface="Consolas" panose="020B0609020204030204" pitchFamily="49" charset="0"/>
                <a:cs typeface="Consolas" panose="020B0609020204030204" pitchFamily="49" charset="0"/>
              </a:rPr>
              <a:t>[</a:t>
            </a:r>
            <a:r>
              <a:rPr lang="en-US" sz="2400" b="1" dirty="0">
                <a:solidFill>
                  <a:schemeClr val="accent3">
                    <a:lumMod val="50000"/>
                  </a:schemeClr>
                </a:solidFill>
                <a:latin typeface="Consolas" panose="020B0609020204030204" pitchFamily="49" charset="0"/>
                <a:cs typeface="Consolas" panose="020B0609020204030204" pitchFamily="49" charset="0"/>
              </a:rPr>
              <a:t>0</a:t>
            </a:r>
            <a:r>
              <a:rPr lang="en-US" sz="2400" b="1" dirty="0">
                <a:latin typeface="Consolas" panose="020B0609020204030204" pitchFamily="49" charset="0"/>
                <a:cs typeface="Consolas" panose="020B0609020204030204" pitchFamily="49" charset="0"/>
              </a:rPr>
              <a:t>] = </a:t>
            </a:r>
            <a:r>
              <a:rPr lang="en-US" sz="2400" b="1" dirty="0">
                <a:solidFill>
                  <a:schemeClr val="accent3">
                    <a:lumMod val="50000"/>
                  </a:schemeClr>
                </a:solidFill>
                <a:latin typeface="Consolas" panose="020B0609020204030204" pitchFamily="49" charset="0"/>
                <a:cs typeface="Consolas" panose="020B0609020204030204" pitchFamily="49" charset="0"/>
              </a:rPr>
              <a:t>1000</a:t>
            </a:r>
            <a:r>
              <a:rPr lang="en-US" sz="2400" b="1" dirty="0">
                <a:latin typeface="Consolas" panose="020B0609020204030204" pitchFamily="49" charset="0"/>
                <a:cs typeface="Consolas" panose="020B0609020204030204" pitchFamily="49" charset="0"/>
              </a:rPr>
              <a:t>; </a:t>
            </a:r>
            <a:r>
              <a:rPr lang="en-US" sz="2400" b="1" dirty="0">
                <a:solidFill>
                  <a:schemeClr val="accent3">
                    <a:lumMod val="50000"/>
                  </a:schemeClr>
                </a:solidFill>
                <a:latin typeface="Consolas" panose="020B0609020204030204" pitchFamily="49" charset="0"/>
                <a:cs typeface="Consolas" panose="020B0609020204030204" pitchFamily="49" charset="0"/>
              </a:rPr>
              <a:t>// hmmm?</a:t>
            </a:r>
          </a:p>
          <a:p>
            <a:pPr marL="0" indent="0">
              <a:buNone/>
            </a:pPr>
            <a:endParaRPr lang="en-US" dirty="0"/>
          </a:p>
          <a:p>
            <a:r>
              <a:rPr lang="en-US" dirty="0"/>
              <a:t>who knows what'll happen!</a:t>
            </a:r>
          </a:p>
          <a:p>
            <a:r>
              <a:rPr lang="en-US" dirty="0"/>
              <a:t>when you free heap memory, </a:t>
            </a:r>
            <a:r>
              <a:rPr lang="en-US" b="1" dirty="0"/>
              <a:t>all pointers to it become invalid, and it's your responsibility to never use them again</a:t>
            </a:r>
          </a:p>
          <a:p>
            <a:pPr lvl="1"/>
            <a:r>
              <a:rPr lang="en-US" dirty="0"/>
              <a:t>so if multiple things point to this memory...</a:t>
            </a:r>
          </a:p>
          <a:p>
            <a:pPr lvl="1"/>
            <a:r>
              <a:rPr lang="en-US" dirty="0"/>
              <a:t>well, they're allowed to </a:t>
            </a:r>
            <a:r>
              <a:rPr lang="en-US" i="1" dirty="0"/>
              <a:t>point to it, </a:t>
            </a:r>
            <a:r>
              <a:rPr lang="en-US" dirty="0"/>
              <a:t>but they better not access it.</a:t>
            </a:r>
          </a:p>
          <a:p>
            <a:pPr lvl="2"/>
            <a:r>
              <a:rPr lang="en-US" dirty="0"/>
              <a:t>it's like a bomb rigged to explode when you dereference it.</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14</a:t>
            </a:fld>
            <a:endParaRPr lang="en-US"/>
          </a:p>
        </p:txBody>
      </p:sp>
    </p:spTree>
    <p:extLst>
      <p:ext uri="{BB962C8B-B14F-4D97-AF65-F5344CB8AC3E}">
        <p14:creationId xmlns:p14="http://schemas.microsoft.com/office/powerpoint/2010/main" val="33723779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Heap Commandments</a:t>
            </a:r>
          </a:p>
        </p:txBody>
      </p:sp>
      <p:sp>
        <p:nvSpPr>
          <p:cNvPr id="3" name="Content Placeholder 2"/>
          <p:cNvSpPr>
            <a:spLocks noGrp="1"/>
          </p:cNvSpPr>
          <p:nvPr>
            <p:ph idx="1"/>
          </p:nvPr>
        </p:nvSpPr>
        <p:spPr>
          <a:xfrm>
            <a:off x="152400" y="495301"/>
            <a:ext cx="8991600" cy="1523999"/>
          </a:xfrm>
        </p:spPr>
        <p:txBody>
          <a:bodyPr/>
          <a:lstStyle/>
          <a:p>
            <a:pPr marL="457200" indent="-457200">
              <a:buFont typeface="+mj-lt"/>
              <a:buAutoNum type="arabicPeriod"/>
            </a:pPr>
            <a:r>
              <a:rPr lang="en-US" dirty="0"/>
              <a:t>When you </a:t>
            </a:r>
            <a:r>
              <a:rPr lang="en-US" dirty="0" err="1"/>
              <a:t>malloc</a:t>
            </a:r>
            <a:r>
              <a:rPr lang="en-US" dirty="0"/>
              <a:t>, you </a:t>
            </a:r>
            <a:r>
              <a:rPr lang="en-US" i="1" dirty="0"/>
              <a:t>should</a:t>
            </a:r>
            <a:r>
              <a:rPr lang="en-US" dirty="0"/>
              <a:t> check if it returns NULL.</a:t>
            </a:r>
          </a:p>
          <a:p>
            <a:pPr marL="457200" indent="-457200">
              <a:buFont typeface="+mj-lt"/>
              <a:buAutoNum type="arabicPeriod"/>
            </a:pPr>
            <a:r>
              <a:rPr lang="en-US" dirty="0"/>
              <a:t>You must free everything you allocate.</a:t>
            </a:r>
          </a:p>
          <a:p>
            <a:pPr marL="457200" indent="-457200">
              <a:buFont typeface="+mj-lt"/>
              <a:buAutoNum type="arabicPeriod"/>
            </a:pPr>
            <a:r>
              <a:rPr lang="mr-IN" dirty="0"/>
              <a:t>…</a:t>
            </a:r>
            <a:r>
              <a:rPr lang="en-US" dirty="0"/>
              <a:t>and you must free it exactly </a:t>
            </a:r>
            <a:r>
              <a:rPr lang="en-US" i="1" dirty="0"/>
              <a:t>once.</a:t>
            </a:r>
          </a:p>
          <a:p>
            <a:pPr marL="457200" indent="-457200">
              <a:buFont typeface="+mj-lt"/>
              <a:buAutoNum type="arabicPeriod"/>
            </a:pPr>
            <a:r>
              <a:rPr lang="en-US" dirty="0"/>
              <a:t>You must </a:t>
            </a:r>
            <a:r>
              <a:rPr lang="en-US" i="1" dirty="0"/>
              <a:t>not</a:t>
            </a:r>
            <a:r>
              <a:rPr lang="en-US" dirty="0"/>
              <a:t> access memory that has been freed.</a:t>
            </a:r>
          </a:p>
        </p:txBody>
      </p:sp>
      <p:sp>
        <p:nvSpPr>
          <p:cNvPr id="4" name="Footer Placeholder 3"/>
          <p:cNvSpPr>
            <a:spLocks noGrp="1"/>
          </p:cNvSpPr>
          <p:nvPr>
            <p:ph type="ftr" sz="quarter" idx="11"/>
          </p:nvPr>
        </p:nvSpPr>
        <p:spPr/>
        <p:txBody>
          <a:bodyPr/>
          <a:lstStyle/>
          <a:p>
            <a:r>
              <a:rPr lang="cs-CZ"/>
              <a:t>CS449</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15</a:t>
            </a:fld>
            <a:endParaRPr lang="en-US"/>
          </a:p>
        </p:txBody>
      </p:sp>
      <p:sp>
        <p:nvSpPr>
          <p:cNvPr id="6" name="Rectangle 5"/>
          <p:cNvSpPr/>
          <p:nvPr/>
        </p:nvSpPr>
        <p:spPr>
          <a:xfrm>
            <a:off x="76200" y="1181100"/>
            <a:ext cx="7010400" cy="762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981200" y="2032000"/>
            <a:ext cx="3959289" cy="430887"/>
          </a:xfrm>
          <a:prstGeom prst="rect">
            <a:avLst/>
          </a:prstGeom>
          <a:noFill/>
        </p:spPr>
        <p:txBody>
          <a:bodyPr wrap="none" rtlCol="0">
            <a:spAutoFit/>
          </a:bodyPr>
          <a:lstStyle/>
          <a:p>
            <a:r>
              <a:rPr lang="en-US" sz="2200" dirty="0"/>
              <a:t>these are the </a:t>
            </a:r>
            <a:r>
              <a:rPr lang="en-US" sz="2200" i="1" dirty="0"/>
              <a:t>really tricky </a:t>
            </a:r>
            <a:r>
              <a:rPr lang="en-US" sz="2200" dirty="0"/>
              <a:t>ones</a:t>
            </a:r>
          </a:p>
        </p:txBody>
      </p:sp>
      <p:sp>
        <p:nvSpPr>
          <p:cNvPr id="10" name="TextBox 9"/>
          <p:cNvSpPr txBox="1"/>
          <p:nvPr/>
        </p:nvSpPr>
        <p:spPr>
          <a:xfrm>
            <a:off x="381000" y="2475587"/>
            <a:ext cx="8358955" cy="430887"/>
          </a:xfrm>
          <a:prstGeom prst="rect">
            <a:avLst/>
          </a:prstGeom>
          <a:noFill/>
        </p:spPr>
        <p:txBody>
          <a:bodyPr wrap="none" rtlCol="0">
            <a:spAutoFit/>
          </a:bodyPr>
          <a:lstStyle/>
          <a:p>
            <a:r>
              <a:rPr lang="en-US" sz="2200"/>
              <a:t>how do you know how many things are using a piece of memory?</a:t>
            </a:r>
            <a:endParaRPr lang="en-US" sz="2200" dirty="0"/>
          </a:p>
        </p:txBody>
      </p:sp>
      <p:sp>
        <p:nvSpPr>
          <p:cNvPr id="11" name="TextBox 10"/>
          <p:cNvSpPr txBox="1"/>
          <p:nvPr/>
        </p:nvSpPr>
        <p:spPr>
          <a:xfrm>
            <a:off x="5382197" y="2929613"/>
            <a:ext cx="3372462" cy="430887"/>
          </a:xfrm>
          <a:prstGeom prst="rect">
            <a:avLst/>
          </a:prstGeom>
          <a:noFill/>
        </p:spPr>
        <p:txBody>
          <a:bodyPr wrap="none" rtlCol="0">
            <a:spAutoFit/>
          </a:bodyPr>
          <a:lstStyle/>
          <a:p>
            <a:r>
              <a:rPr lang="mr-IN" sz="2200"/>
              <a:t>…</a:t>
            </a:r>
            <a:r>
              <a:rPr lang="en-US" sz="2200" dirty="0"/>
              <a:t>can you guarantee that?</a:t>
            </a:r>
          </a:p>
        </p:txBody>
      </p:sp>
      <p:sp>
        <p:nvSpPr>
          <p:cNvPr id="13" name="TextBox 12"/>
          <p:cNvSpPr txBox="1"/>
          <p:nvPr/>
        </p:nvSpPr>
        <p:spPr>
          <a:xfrm>
            <a:off x="381000" y="3404586"/>
            <a:ext cx="7029104" cy="430887"/>
          </a:xfrm>
          <a:prstGeom prst="rect">
            <a:avLst/>
          </a:prstGeom>
          <a:noFill/>
        </p:spPr>
        <p:txBody>
          <a:bodyPr wrap="none" rtlCol="0">
            <a:spAutoFit/>
          </a:bodyPr>
          <a:lstStyle/>
          <a:p>
            <a:r>
              <a:rPr lang="en-US" sz="2200" dirty="0"/>
              <a:t>who is responsible for deallocating? (who's the owner?)</a:t>
            </a:r>
          </a:p>
        </p:txBody>
      </p:sp>
      <p:sp>
        <p:nvSpPr>
          <p:cNvPr id="14" name="TextBox 13"/>
          <p:cNvSpPr txBox="1"/>
          <p:nvPr/>
        </p:nvSpPr>
        <p:spPr>
          <a:xfrm>
            <a:off x="1600200" y="3835473"/>
            <a:ext cx="3781997" cy="430887"/>
          </a:xfrm>
          <a:prstGeom prst="rect">
            <a:avLst/>
          </a:prstGeom>
          <a:noFill/>
        </p:spPr>
        <p:txBody>
          <a:bodyPr wrap="none" rtlCol="0">
            <a:spAutoFit/>
          </a:bodyPr>
          <a:lstStyle/>
          <a:p>
            <a:r>
              <a:rPr lang="en-US" sz="2200" dirty="0"/>
              <a:t>what if ten </a:t>
            </a:r>
            <a:r>
              <a:rPr lang="en-US" sz="2200"/>
              <a:t>things point to it?</a:t>
            </a:r>
            <a:endParaRPr lang="en-US" sz="2200" dirty="0"/>
          </a:p>
        </p:txBody>
      </p:sp>
      <p:sp>
        <p:nvSpPr>
          <p:cNvPr id="15" name="TextBox 14"/>
          <p:cNvSpPr txBox="1"/>
          <p:nvPr/>
        </p:nvSpPr>
        <p:spPr>
          <a:xfrm>
            <a:off x="3415618" y="4323874"/>
            <a:ext cx="5341270" cy="430887"/>
          </a:xfrm>
          <a:prstGeom prst="rect">
            <a:avLst/>
          </a:prstGeom>
          <a:noFill/>
        </p:spPr>
        <p:txBody>
          <a:bodyPr wrap="none" rtlCol="0">
            <a:spAutoFit/>
          </a:bodyPr>
          <a:lstStyle/>
          <a:p>
            <a:r>
              <a:rPr lang="en-US" sz="2200" dirty="0"/>
              <a:t>what if</a:t>
            </a:r>
            <a:r>
              <a:rPr lang="mr-IN" sz="2200" dirty="0"/>
              <a:t>…</a:t>
            </a:r>
            <a:r>
              <a:rPr lang="en-US" sz="2200" dirty="0"/>
              <a:t> WHAT IF NOBODY POINTS TO IT</a:t>
            </a:r>
          </a:p>
        </p:txBody>
      </p:sp>
    </p:spTree>
    <p:extLst>
      <p:ext uri="{BB962C8B-B14F-4D97-AF65-F5344CB8AC3E}">
        <p14:creationId xmlns:p14="http://schemas.microsoft.com/office/powerpoint/2010/main" val="3164873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0" grpId="0"/>
      <p:bldP spid="11" grpId="0"/>
      <p:bldP spid="13" grpId="0"/>
      <p:bldP spid="14"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VLAs (in C99+)</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16</a:t>
            </a:fld>
            <a:endParaRPr lang="en-US"/>
          </a:p>
        </p:txBody>
      </p:sp>
    </p:spTree>
    <p:extLst>
      <p:ext uri="{BB962C8B-B14F-4D97-AF65-F5344CB8AC3E}">
        <p14:creationId xmlns:p14="http://schemas.microsoft.com/office/powerpoint/2010/main" val="156388189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305800" cy="495300"/>
          </a:xfrm>
        </p:spPr>
        <p:txBody>
          <a:bodyPr/>
          <a:lstStyle/>
          <a:p>
            <a:r>
              <a:rPr lang="en-US" dirty="0"/>
              <a:t>Variable-size convenience; automatic deletion!</a:t>
            </a:r>
          </a:p>
        </p:txBody>
      </p:sp>
      <p:sp>
        <p:nvSpPr>
          <p:cNvPr id="3" name="Content Placeholder 2"/>
          <p:cNvSpPr>
            <a:spLocks noGrp="1"/>
          </p:cNvSpPr>
          <p:nvPr>
            <p:ph idx="1"/>
          </p:nvPr>
        </p:nvSpPr>
        <p:spPr/>
        <p:txBody>
          <a:bodyPr/>
          <a:lstStyle/>
          <a:p>
            <a:r>
              <a:rPr lang="en-US" dirty="0"/>
              <a:t>modern C code can </a:t>
            </a:r>
            <a:r>
              <a:rPr lang="en-US" b="1" dirty="0"/>
              <a:t>allocate variable sized pieces of memory on the stack, instead of the heap</a:t>
            </a:r>
            <a:endParaRPr lang="en-US" dirty="0"/>
          </a:p>
          <a:p>
            <a:pPr marL="258605" lvl="1" indent="0">
              <a:buNone/>
            </a:pPr>
            <a:r>
              <a:rPr lang="en-US" sz="2400" b="1" dirty="0">
                <a:solidFill>
                  <a:srgbClr val="FF0000"/>
                </a:solidFill>
                <a:latin typeface="Consolas" panose="020B0609020204030204" pitchFamily="49" charset="0"/>
                <a:cs typeface="Consolas" panose="020B0609020204030204" pitchFamily="49" charset="0"/>
              </a:rPr>
              <a:t>int</a:t>
            </a:r>
            <a:r>
              <a:rPr lang="en-US" sz="2400" b="1" dirty="0">
                <a:latin typeface="Consolas" panose="020B0609020204030204" pitchFamily="49" charset="0"/>
                <a:cs typeface="Consolas" panose="020B0609020204030204" pitchFamily="49" charset="0"/>
              </a:rPr>
              <a:t> </a:t>
            </a:r>
            <a:r>
              <a:rPr lang="en-US" sz="2400" b="1" dirty="0" err="1">
                <a:latin typeface="Consolas" panose="020B0609020204030204" pitchFamily="49" charset="0"/>
                <a:cs typeface="Consolas" panose="020B0609020204030204" pitchFamily="49" charset="0"/>
              </a:rPr>
              <a:t>len</a:t>
            </a:r>
            <a:r>
              <a:rPr lang="en-US" sz="2400" b="1" dirty="0">
                <a:latin typeface="Consolas" panose="020B0609020204030204" pitchFamily="49" charset="0"/>
                <a:cs typeface="Consolas" panose="020B0609020204030204" pitchFamily="49" charset="0"/>
              </a:rPr>
              <a:t> = </a:t>
            </a:r>
            <a:r>
              <a:rPr lang="en-US" sz="2400" b="1" dirty="0" err="1">
                <a:latin typeface="Consolas" panose="020B0609020204030204" pitchFamily="49" charset="0"/>
                <a:cs typeface="Consolas" panose="020B0609020204030204" pitchFamily="49" charset="0"/>
              </a:rPr>
              <a:t>strlen</a:t>
            </a:r>
            <a:r>
              <a:rPr lang="en-US" sz="2400" b="1" dirty="0">
                <a:latin typeface="Consolas" panose="020B0609020204030204" pitchFamily="49" charset="0"/>
                <a:cs typeface="Consolas" panose="020B0609020204030204" pitchFamily="49" charset="0"/>
              </a:rPr>
              <a:t>(</a:t>
            </a:r>
            <a:r>
              <a:rPr lang="en-US" sz="2400" b="1" dirty="0" err="1">
                <a:latin typeface="Consolas" panose="020B0609020204030204" pitchFamily="49" charset="0"/>
                <a:cs typeface="Consolas" panose="020B0609020204030204" pitchFamily="49" charset="0"/>
              </a:rPr>
              <a:t>str</a:t>
            </a:r>
            <a:r>
              <a:rPr lang="en-US" sz="2400" b="1" dirty="0">
                <a:latin typeface="Consolas" panose="020B0609020204030204" pitchFamily="49" charset="0"/>
                <a:cs typeface="Consolas" panose="020B0609020204030204" pitchFamily="49" charset="0"/>
              </a:rPr>
              <a:t>);</a:t>
            </a:r>
          </a:p>
          <a:p>
            <a:pPr marL="258605" lvl="1" indent="0">
              <a:buNone/>
            </a:pPr>
            <a:r>
              <a:rPr lang="en-US" sz="2400" b="1" dirty="0">
                <a:solidFill>
                  <a:srgbClr val="FF0000"/>
                </a:solidFill>
                <a:latin typeface="Consolas" panose="020B0609020204030204" pitchFamily="49" charset="0"/>
                <a:cs typeface="Consolas" panose="020B0609020204030204" pitchFamily="49" charset="0"/>
              </a:rPr>
              <a:t>char</a:t>
            </a:r>
            <a:r>
              <a:rPr lang="en-US" sz="2400" b="1" dirty="0">
                <a:latin typeface="Consolas" panose="020B0609020204030204" pitchFamily="49" charset="0"/>
                <a:cs typeface="Consolas" panose="020B0609020204030204" pitchFamily="49" charset="0"/>
              </a:rPr>
              <a:t> </a:t>
            </a:r>
            <a:r>
              <a:rPr lang="en-US" sz="2400" b="1" dirty="0" err="1">
                <a:latin typeface="Consolas" panose="020B0609020204030204" pitchFamily="49" charset="0"/>
                <a:cs typeface="Consolas" panose="020B0609020204030204" pitchFamily="49" charset="0"/>
              </a:rPr>
              <a:t>newArray</a:t>
            </a:r>
            <a:r>
              <a:rPr lang="en-US" sz="2400" b="1" dirty="0">
                <a:latin typeface="Consolas" panose="020B0609020204030204" pitchFamily="49" charset="0"/>
                <a:cs typeface="Consolas" panose="020B0609020204030204" pitchFamily="49" charset="0"/>
              </a:rPr>
              <a:t>[</a:t>
            </a:r>
            <a:r>
              <a:rPr lang="en-US" sz="2400" b="1" dirty="0" err="1">
                <a:latin typeface="Consolas" panose="020B0609020204030204" pitchFamily="49" charset="0"/>
                <a:cs typeface="Consolas" panose="020B0609020204030204" pitchFamily="49" charset="0"/>
              </a:rPr>
              <a:t>len</a:t>
            </a:r>
            <a:r>
              <a:rPr lang="en-US" sz="2400" b="1" dirty="0">
                <a:latin typeface="Consolas" panose="020B0609020204030204" pitchFamily="49" charset="0"/>
                <a:cs typeface="Consolas" panose="020B0609020204030204" pitchFamily="49" charset="0"/>
              </a:rPr>
              <a:t> + </a:t>
            </a:r>
            <a:r>
              <a:rPr lang="en-US" sz="2400" b="1" dirty="0">
                <a:solidFill>
                  <a:schemeClr val="accent3">
                    <a:lumMod val="75000"/>
                  </a:schemeClr>
                </a:solidFill>
                <a:latin typeface="Consolas" panose="020B0609020204030204" pitchFamily="49" charset="0"/>
                <a:cs typeface="Consolas" panose="020B0609020204030204" pitchFamily="49" charset="0"/>
              </a:rPr>
              <a:t>1</a:t>
            </a:r>
            <a:r>
              <a:rPr lang="en-US" sz="2400" b="1" dirty="0">
                <a:latin typeface="Consolas" panose="020B0609020204030204" pitchFamily="49" charset="0"/>
                <a:cs typeface="Consolas" panose="020B0609020204030204" pitchFamily="49" charset="0"/>
              </a:rPr>
              <a:t>]; </a:t>
            </a:r>
            <a:r>
              <a:rPr lang="en-US" sz="2400" b="1" dirty="0">
                <a:solidFill>
                  <a:schemeClr val="accent3">
                    <a:lumMod val="50000"/>
                  </a:schemeClr>
                </a:solidFill>
                <a:latin typeface="Consolas" panose="020B0609020204030204" pitchFamily="49" charset="0"/>
                <a:cs typeface="Consolas" panose="020B0609020204030204" pitchFamily="49" charset="0"/>
              </a:rPr>
              <a:t>// not a constant size!</a:t>
            </a:r>
          </a:p>
          <a:p>
            <a:r>
              <a:rPr lang="en-US" dirty="0"/>
              <a:t>this is a C99 feature, called </a:t>
            </a:r>
            <a:r>
              <a:rPr lang="en-US" b="1" dirty="0"/>
              <a:t>variable-length arrays (VLAs)</a:t>
            </a:r>
          </a:p>
          <a:p>
            <a:pPr lvl="1"/>
            <a:r>
              <a:rPr lang="en-US" dirty="0"/>
              <a:t>it's still on the stack!</a:t>
            </a:r>
          </a:p>
          <a:p>
            <a:pPr lvl="1"/>
            <a:r>
              <a:rPr lang="en-US" dirty="0"/>
              <a:t>which gives you </a:t>
            </a:r>
            <a:r>
              <a:rPr lang="en-US" b="1" dirty="0"/>
              <a:t>automatic lifetime!</a:t>
            </a:r>
          </a:p>
          <a:p>
            <a:r>
              <a:rPr lang="en-US" dirty="0"/>
              <a:t>well these are great! why don't we use them for everything??</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17</a:t>
            </a:fld>
            <a:endParaRPr lang="en-US"/>
          </a:p>
        </p:txBody>
      </p:sp>
    </p:spTree>
    <p:extLst>
      <p:ext uri="{BB962C8B-B14F-4D97-AF65-F5344CB8AC3E}">
        <p14:creationId xmlns:p14="http://schemas.microsoft.com/office/powerpoint/2010/main" val="241702537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Well for a lot of things you can, but…</a:t>
            </a:r>
          </a:p>
        </p:txBody>
      </p:sp>
      <p:sp>
        <p:nvSpPr>
          <p:cNvPr id="3" name="Content Placeholder 2"/>
          <p:cNvSpPr>
            <a:spLocks noGrp="1"/>
          </p:cNvSpPr>
          <p:nvPr>
            <p:ph idx="1"/>
          </p:nvPr>
        </p:nvSpPr>
        <p:spPr/>
        <p:txBody>
          <a:bodyPr/>
          <a:lstStyle/>
          <a:p>
            <a:r>
              <a:rPr lang="en-US" dirty="0"/>
              <a:t>on most systems, </a:t>
            </a:r>
            <a:r>
              <a:rPr lang="en-US" b="1" dirty="0"/>
              <a:t>stack space is limited.</a:t>
            </a:r>
          </a:p>
          <a:p>
            <a:pPr lvl="1"/>
            <a:r>
              <a:rPr lang="en-US" dirty="0"/>
              <a:t>on Unix systems like </a:t>
            </a:r>
            <a:r>
              <a:rPr lang="en-US" dirty="0" err="1"/>
              <a:t>thoth</a:t>
            </a:r>
            <a:r>
              <a:rPr lang="en-US" dirty="0"/>
              <a:t>, </a:t>
            </a:r>
            <a:r>
              <a:rPr lang="en-US" b="1" dirty="0" err="1"/>
              <a:t>ulimit</a:t>
            </a:r>
            <a:r>
              <a:rPr lang="en-US" b="1" dirty="0"/>
              <a:t> -s</a:t>
            </a:r>
            <a:r>
              <a:rPr lang="en-US" dirty="0"/>
              <a:t> tells you the limit</a:t>
            </a:r>
          </a:p>
          <a:p>
            <a:pPr lvl="1"/>
            <a:r>
              <a:rPr lang="en-US" dirty="0"/>
              <a:t>on thoth, it's only </a:t>
            </a:r>
            <a:r>
              <a:rPr lang="en-US" b="1" dirty="0"/>
              <a:t>8 MB</a:t>
            </a:r>
          </a:p>
          <a:p>
            <a:pPr lvl="1"/>
            <a:r>
              <a:rPr lang="en-US" dirty="0"/>
              <a:t>in comparison, the heap is either </a:t>
            </a:r>
            <a:r>
              <a:rPr lang="en-US" i="1" dirty="0"/>
              <a:t>much</a:t>
            </a:r>
            <a:r>
              <a:rPr lang="en-US" dirty="0"/>
              <a:t> larger or only practically limited by the amount of memory on your computer</a:t>
            </a:r>
          </a:p>
          <a:p>
            <a:r>
              <a:rPr lang="en-US" dirty="0"/>
              <a:t>this also doesn't entirely solve the problem of ownership.</a:t>
            </a:r>
          </a:p>
          <a:p>
            <a:pPr lvl="1"/>
            <a:r>
              <a:rPr lang="en-US" dirty="0"/>
              <a:t>if you need to hand this pointer off to someone else... or if you need the data to stick around for longer than the function that made it...</a:t>
            </a:r>
          </a:p>
          <a:p>
            <a:pPr lvl="2"/>
            <a:r>
              <a:rPr lang="en-US" b="1" dirty="0"/>
              <a:t>you're asking for trouble.</a:t>
            </a:r>
            <a:endParaRPr lang="en-US" sz="1800" b="1" dirty="0"/>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18</a:t>
            </a:fld>
            <a:endParaRPr lang="en-US"/>
          </a:p>
        </p:txBody>
      </p:sp>
    </p:spTree>
    <p:extLst>
      <p:ext uri="{BB962C8B-B14F-4D97-AF65-F5344CB8AC3E}">
        <p14:creationId xmlns:p14="http://schemas.microsoft.com/office/powerpoint/2010/main" val="40996176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What’s Garbage Collection?</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19</a:t>
            </a:fld>
            <a:endParaRPr lang="en-US"/>
          </a:p>
        </p:txBody>
      </p:sp>
    </p:spTree>
    <p:extLst>
      <p:ext uri="{BB962C8B-B14F-4D97-AF65-F5344CB8AC3E}">
        <p14:creationId xmlns:p14="http://schemas.microsoft.com/office/powerpoint/2010/main" val="176691607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Class announcements</a:t>
            </a:r>
          </a:p>
        </p:txBody>
      </p:sp>
      <p:sp>
        <p:nvSpPr>
          <p:cNvPr id="3" name="Content Placeholder 2"/>
          <p:cNvSpPr>
            <a:spLocks noGrp="1"/>
          </p:cNvSpPr>
          <p:nvPr>
            <p:ph idx="1"/>
          </p:nvPr>
        </p:nvSpPr>
        <p:spPr/>
        <p:txBody>
          <a:bodyPr/>
          <a:lstStyle/>
          <a:p>
            <a:r>
              <a:rPr lang="en-US" dirty="0"/>
              <a:t>woo!</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a:t>
            </a:fld>
            <a:endParaRPr 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2743200" y="1028700"/>
            <a:ext cx="5181600" cy="1752600"/>
          </a:xfrm>
          <a:prstGeom prst="rect">
            <a:avLst/>
          </a:prstGeom>
          <a:solidFill>
            <a:srgbClr val="FEF0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500" b="1" dirty="0">
                <a:solidFill>
                  <a:schemeClr val="tx1"/>
                </a:solidFill>
              </a:rPr>
              <a:t>Heap</a:t>
            </a:r>
          </a:p>
        </p:txBody>
      </p:sp>
      <p:sp>
        <p:nvSpPr>
          <p:cNvPr id="2" name="Title 1"/>
          <p:cNvSpPr>
            <a:spLocks noGrp="1"/>
          </p:cNvSpPr>
          <p:nvPr>
            <p:ph type="title"/>
          </p:nvPr>
        </p:nvSpPr>
        <p:spPr/>
        <p:txBody>
          <a:bodyPr/>
          <a:lstStyle/>
          <a:p>
            <a:r>
              <a:rPr lang="en-US" dirty="0"/>
              <a:t>Messy, messy (animated)</a:t>
            </a:r>
          </a:p>
        </p:txBody>
      </p:sp>
      <p:sp>
        <p:nvSpPr>
          <p:cNvPr id="3" name="Content Placeholder 2"/>
          <p:cNvSpPr>
            <a:spLocks noGrp="1"/>
          </p:cNvSpPr>
          <p:nvPr>
            <p:ph idx="1"/>
          </p:nvPr>
        </p:nvSpPr>
        <p:spPr>
          <a:xfrm>
            <a:off x="152400" y="495301"/>
            <a:ext cx="8763000" cy="838199"/>
          </a:xfrm>
        </p:spPr>
        <p:txBody>
          <a:bodyPr/>
          <a:lstStyle/>
          <a:p>
            <a:r>
              <a:rPr lang="en-US" dirty="0"/>
              <a:t>let's say you made a linked list</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20</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049548218"/>
              </p:ext>
            </p:extLst>
          </p:nvPr>
        </p:nvGraphicFramePr>
        <p:xfrm>
          <a:off x="228600" y="1028700"/>
          <a:ext cx="2148840" cy="2971800"/>
        </p:xfrm>
        <a:graphic>
          <a:graphicData uri="http://schemas.openxmlformats.org/drawingml/2006/table">
            <a:tbl>
              <a:tblPr firstRow="1" bandRow="1">
                <a:tableStyleId>{5C22544A-7EE6-4342-B048-85BDC9FD1C3A}</a:tableStyleId>
              </a:tblPr>
              <a:tblGrid>
                <a:gridCol w="1005840">
                  <a:extLst>
                    <a:ext uri="{9D8B030D-6E8A-4147-A177-3AD203B41FA5}">
                      <a16:colId xmlns:a16="http://schemas.microsoft.com/office/drawing/2014/main" val="1054024126"/>
                    </a:ext>
                  </a:extLst>
                </a:gridCol>
                <a:gridCol w="1143000">
                  <a:extLst>
                    <a:ext uri="{9D8B030D-6E8A-4147-A177-3AD203B41FA5}">
                      <a16:colId xmlns:a16="http://schemas.microsoft.com/office/drawing/2014/main" val="718081354"/>
                    </a:ext>
                  </a:extLst>
                </a:gridCol>
              </a:tblGrid>
              <a:tr h="495300">
                <a:tc>
                  <a:txBody>
                    <a:bodyPr/>
                    <a:lstStyle/>
                    <a:p>
                      <a:pPr algn="r"/>
                      <a:endParaRPr lang="en-US" sz="2500" dirty="0"/>
                    </a:p>
                  </a:txBody>
                  <a:tcPr marL="114300" marR="114300" marT="57150" marB="57150">
                    <a:noFill/>
                  </a:tcPr>
                </a:tc>
                <a:tc>
                  <a:txBody>
                    <a:bodyPr/>
                    <a:lstStyle/>
                    <a:p>
                      <a:pPr algn="ctr"/>
                      <a:r>
                        <a:rPr lang="en-US" sz="2500" dirty="0"/>
                        <a:t>Stack</a:t>
                      </a:r>
                    </a:p>
                  </a:txBody>
                  <a:tcPr marL="114300" marR="114300" marT="57150" marB="57150"/>
                </a:tc>
                <a:extLst>
                  <a:ext uri="{0D108BD9-81ED-4DB2-BD59-A6C34878D82A}">
                    <a16:rowId xmlns:a16="http://schemas.microsoft.com/office/drawing/2014/main" val="368063106"/>
                  </a:ext>
                </a:extLst>
              </a:tr>
              <a:tr h="495300">
                <a:tc>
                  <a:txBody>
                    <a:bodyPr/>
                    <a:lstStyle/>
                    <a:p>
                      <a:pPr algn="r"/>
                      <a:endParaRPr lang="en-US" sz="2500" dirty="0"/>
                    </a:p>
                  </a:txBody>
                  <a:tcPr marL="114300" marR="114300" marT="57150" marB="57150">
                    <a:noFill/>
                  </a:tcPr>
                </a:tc>
                <a:tc>
                  <a:txBody>
                    <a:bodyPr/>
                    <a:lstStyle/>
                    <a:p>
                      <a:pPr algn="ctr"/>
                      <a:endParaRPr lang="en-US" sz="2500" dirty="0"/>
                    </a:p>
                  </a:txBody>
                  <a:tcPr marL="114300" marR="114300" marT="57150" marB="57150"/>
                </a:tc>
                <a:extLst>
                  <a:ext uri="{0D108BD9-81ED-4DB2-BD59-A6C34878D82A}">
                    <a16:rowId xmlns:a16="http://schemas.microsoft.com/office/drawing/2014/main" val="3014046990"/>
                  </a:ext>
                </a:extLst>
              </a:tr>
              <a:tr h="495300">
                <a:tc>
                  <a:txBody>
                    <a:bodyPr/>
                    <a:lstStyle/>
                    <a:p>
                      <a:pPr algn="r"/>
                      <a:r>
                        <a:rPr lang="en-US" sz="2500" b="1" dirty="0">
                          <a:latin typeface="Consolas" panose="020B0609020204030204" pitchFamily="49" charset="0"/>
                        </a:rPr>
                        <a:t>head</a:t>
                      </a:r>
                    </a:p>
                  </a:txBody>
                  <a:tcPr marL="114300" marR="114300" marT="57150" marB="57150">
                    <a:noFill/>
                  </a:tcPr>
                </a:tc>
                <a:tc>
                  <a:txBody>
                    <a:bodyPr/>
                    <a:lstStyle/>
                    <a:p>
                      <a:pPr algn="ctr"/>
                      <a:endParaRPr lang="en-US" sz="2500" dirty="0"/>
                    </a:p>
                  </a:txBody>
                  <a:tcPr marL="114300" marR="114300" marT="57150" marB="57150"/>
                </a:tc>
                <a:extLst>
                  <a:ext uri="{0D108BD9-81ED-4DB2-BD59-A6C34878D82A}">
                    <a16:rowId xmlns:a16="http://schemas.microsoft.com/office/drawing/2014/main" val="4110036684"/>
                  </a:ext>
                </a:extLst>
              </a:tr>
              <a:tr h="495300">
                <a:tc>
                  <a:txBody>
                    <a:bodyPr/>
                    <a:lstStyle/>
                    <a:p>
                      <a:pPr algn="r"/>
                      <a:endParaRPr lang="en-US" sz="2500" dirty="0"/>
                    </a:p>
                  </a:txBody>
                  <a:tcPr marL="114300" marR="114300" marT="57150" marB="57150">
                    <a:noFill/>
                  </a:tcPr>
                </a:tc>
                <a:tc>
                  <a:txBody>
                    <a:bodyPr/>
                    <a:lstStyle/>
                    <a:p>
                      <a:pPr algn="ctr"/>
                      <a:endParaRPr lang="en-US" sz="2500" dirty="0"/>
                    </a:p>
                  </a:txBody>
                  <a:tcPr marL="114300" marR="114300" marT="57150" marB="57150"/>
                </a:tc>
                <a:extLst>
                  <a:ext uri="{0D108BD9-81ED-4DB2-BD59-A6C34878D82A}">
                    <a16:rowId xmlns:a16="http://schemas.microsoft.com/office/drawing/2014/main" val="1759914198"/>
                  </a:ext>
                </a:extLst>
              </a:tr>
              <a:tr h="495300">
                <a:tc>
                  <a:txBody>
                    <a:bodyPr/>
                    <a:lstStyle/>
                    <a:p>
                      <a:pPr algn="r"/>
                      <a:endParaRPr lang="en-US" sz="2500" dirty="0"/>
                    </a:p>
                  </a:txBody>
                  <a:tcPr marL="114300" marR="114300" marT="57150" marB="57150">
                    <a:noFill/>
                  </a:tcPr>
                </a:tc>
                <a:tc>
                  <a:txBody>
                    <a:bodyPr/>
                    <a:lstStyle/>
                    <a:p>
                      <a:pPr algn="ctr"/>
                      <a:endParaRPr lang="en-US" sz="2500" dirty="0"/>
                    </a:p>
                  </a:txBody>
                  <a:tcPr marL="114300" marR="114300" marT="57150" marB="57150"/>
                </a:tc>
                <a:extLst>
                  <a:ext uri="{0D108BD9-81ED-4DB2-BD59-A6C34878D82A}">
                    <a16:rowId xmlns:a16="http://schemas.microsoft.com/office/drawing/2014/main" val="1066005476"/>
                  </a:ext>
                </a:extLst>
              </a:tr>
              <a:tr h="495300">
                <a:tc>
                  <a:txBody>
                    <a:bodyPr/>
                    <a:lstStyle/>
                    <a:p>
                      <a:pPr algn="r"/>
                      <a:endParaRPr lang="en-US" sz="2500" dirty="0"/>
                    </a:p>
                  </a:txBody>
                  <a:tcPr marL="114300" marR="114300" marT="57150" marB="57150">
                    <a:noFill/>
                  </a:tcPr>
                </a:tc>
                <a:tc>
                  <a:txBody>
                    <a:bodyPr/>
                    <a:lstStyle/>
                    <a:p>
                      <a:pPr algn="ctr"/>
                      <a:endParaRPr lang="en-US" sz="2500" dirty="0"/>
                    </a:p>
                  </a:txBody>
                  <a:tcPr marL="114300" marR="114300" marT="57150" marB="57150"/>
                </a:tc>
                <a:extLst>
                  <a:ext uri="{0D108BD9-81ED-4DB2-BD59-A6C34878D82A}">
                    <a16:rowId xmlns:a16="http://schemas.microsoft.com/office/drawing/2014/main" val="2743906379"/>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26223468"/>
              </p:ext>
            </p:extLst>
          </p:nvPr>
        </p:nvGraphicFramePr>
        <p:xfrm>
          <a:off x="3159369" y="2042160"/>
          <a:ext cx="1219200" cy="472440"/>
        </p:xfrm>
        <a:graphic>
          <a:graphicData uri="http://schemas.openxmlformats.org/drawingml/2006/table">
            <a:tbl>
              <a:tblPr bandRow="1">
                <a:tableStyleId>{93296810-A885-4BE3-A3E7-6D5BEEA58F35}</a:tableStyleId>
              </a:tblPr>
              <a:tblGrid>
                <a:gridCol w="609600">
                  <a:extLst>
                    <a:ext uri="{9D8B030D-6E8A-4147-A177-3AD203B41FA5}">
                      <a16:colId xmlns:a16="http://schemas.microsoft.com/office/drawing/2014/main" val="3362288372"/>
                    </a:ext>
                  </a:extLst>
                </a:gridCol>
                <a:gridCol w="609600">
                  <a:extLst>
                    <a:ext uri="{9D8B030D-6E8A-4147-A177-3AD203B41FA5}">
                      <a16:colId xmlns:a16="http://schemas.microsoft.com/office/drawing/2014/main" val="1546361080"/>
                    </a:ext>
                  </a:extLst>
                </a:gridCol>
              </a:tblGrid>
              <a:tr h="392378">
                <a:tc>
                  <a:txBody>
                    <a:bodyPr/>
                    <a:lstStyle/>
                    <a:p>
                      <a:pPr algn="ctr"/>
                      <a:r>
                        <a:rPr lang="en-US" sz="2500" b="1" dirty="0">
                          <a:latin typeface="Consolas" panose="020B0609020204030204" pitchFamily="49" charset="0"/>
                        </a:rPr>
                        <a:t>30</a:t>
                      </a:r>
                    </a:p>
                  </a:txBody>
                  <a:tcPr/>
                </a:tc>
                <a:tc>
                  <a:txBody>
                    <a:bodyPr/>
                    <a:lstStyle/>
                    <a:p>
                      <a:pPr algn="ctr"/>
                      <a:endParaRPr lang="en-US" sz="2500" b="1" dirty="0">
                        <a:latin typeface="Consolas" panose="020B0609020204030204" pitchFamily="49" charset="0"/>
                      </a:endParaRPr>
                    </a:p>
                  </a:txBody>
                  <a:tcPr/>
                </a:tc>
                <a:extLst>
                  <a:ext uri="{0D108BD9-81ED-4DB2-BD59-A6C34878D82A}">
                    <a16:rowId xmlns:a16="http://schemas.microsoft.com/office/drawing/2014/main" val="1128090965"/>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12075885"/>
              </p:ext>
            </p:extLst>
          </p:nvPr>
        </p:nvGraphicFramePr>
        <p:xfrm>
          <a:off x="4800600" y="2042160"/>
          <a:ext cx="1219200" cy="472440"/>
        </p:xfrm>
        <a:graphic>
          <a:graphicData uri="http://schemas.openxmlformats.org/drawingml/2006/table">
            <a:tbl>
              <a:tblPr bandRow="1">
                <a:tableStyleId>{93296810-A885-4BE3-A3E7-6D5BEEA58F35}</a:tableStyleId>
              </a:tblPr>
              <a:tblGrid>
                <a:gridCol w="609600">
                  <a:extLst>
                    <a:ext uri="{9D8B030D-6E8A-4147-A177-3AD203B41FA5}">
                      <a16:colId xmlns:a16="http://schemas.microsoft.com/office/drawing/2014/main" val="3362288372"/>
                    </a:ext>
                  </a:extLst>
                </a:gridCol>
                <a:gridCol w="609600">
                  <a:extLst>
                    <a:ext uri="{9D8B030D-6E8A-4147-A177-3AD203B41FA5}">
                      <a16:colId xmlns:a16="http://schemas.microsoft.com/office/drawing/2014/main" val="1546361080"/>
                    </a:ext>
                  </a:extLst>
                </a:gridCol>
              </a:tblGrid>
              <a:tr h="392378">
                <a:tc>
                  <a:txBody>
                    <a:bodyPr/>
                    <a:lstStyle/>
                    <a:p>
                      <a:pPr algn="ctr"/>
                      <a:r>
                        <a:rPr lang="en-US" sz="2500" b="1" dirty="0">
                          <a:latin typeface="Consolas" panose="020B0609020204030204" pitchFamily="49" charset="0"/>
                        </a:rPr>
                        <a:t>20</a:t>
                      </a:r>
                    </a:p>
                  </a:txBody>
                  <a:tcPr/>
                </a:tc>
                <a:tc>
                  <a:txBody>
                    <a:bodyPr/>
                    <a:lstStyle/>
                    <a:p>
                      <a:pPr algn="ctr"/>
                      <a:endParaRPr lang="en-US" sz="2500" b="1" dirty="0">
                        <a:latin typeface="Consolas" panose="020B0609020204030204" pitchFamily="49" charset="0"/>
                      </a:endParaRPr>
                    </a:p>
                  </a:txBody>
                  <a:tcPr/>
                </a:tc>
                <a:extLst>
                  <a:ext uri="{0D108BD9-81ED-4DB2-BD59-A6C34878D82A}">
                    <a16:rowId xmlns:a16="http://schemas.microsoft.com/office/drawing/2014/main" val="1128090965"/>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904333221"/>
              </p:ext>
            </p:extLst>
          </p:nvPr>
        </p:nvGraphicFramePr>
        <p:xfrm>
          <a:off x="6441831" y="2042160"/>
          <a:ext cx="1219200" cy="472440"/>
        </p:xfrm>
        <a:graphic>
          <a:graphicData uri="http://schemas.openxmlformats.org/drawingml/2006/table">
            <a:tbl>
              <a:tblPr bandRow="1">
                <a:tableStyleId>{93296810-A885-4BE3-A3E7-6D5BEEA58F35}</a:tableStyleId>
              </a:tblPr>
              <a:tblGrid>
                <a:gridCol w="609600">
                  <a:extLst>
                    <a:ext uri="{9D8B030D-6E8A-4147-A177-3AD203B41FA5}">
                      <a16:colId xmlns:a16="http://schemas.microsoft.com/office/drawing/2014/main" val="3362288372"/>
                    </a:ext>
                  </a:extLst>
                </a:gridCol>
                <a:gridCol w="609600">
                  <a:extLst>
                    <a:ext uri="{9D8B030D-6E8A-4147-A177-3AD203B41FA5}">
                      <a16:colId xmlns:a16="http://schemas.microsoft.com/office/drawing/2014/main" val="1546361080"/>
                    </a:ext>
                  </a:extLst>
                </a:gridCol>
              </a:tblGrid>
              <a:tr h="392378">
                <a:tc>
                  <a:txBody>
                    <a:bodyPr/>
                    <a:lstStyle/>
                    <a:p>
                      <a:pPr algn="ctr"/>
                      <a:r>
                        <a:rPr lang="en-US" sz="2500" b="1" dirty="0">
                          <a:latin typeface="Consolas" panose="020B0609020204030204" pitchFamily="49" charset="0"/>
                        </a:rPr>
                        <a:t>10</a:t>
                      </a:r>
                    </a:p>
                  </a:txBody>
                  <a:tcPr anchor="ct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1800" b="1" dirty="0"/>
                        <a:t>null</a:t>
                      </a:r>
                      <a:endParaRPr lang="en-US" sz="1600" b="1" dirty="0"/>
                    </a:p>
                  </a:txBody>
                  <a:tcPr anchor="ctr"/>
                </a:tc>
                <a:extLst>
                  <a:ext uri="{0D108BD9-81ED-4DB2-BD59-A6C34878D82A}">
                    <a16:rowId xmlns:a16="http://schemas.microsoft.com/office/drawing/2014/main" val="1128090965"/>
                  </a:ext>
                </a:extLst>
              </a:tr>
            </a:tbl>
          </a:graphicData>
        </a:graphic>
      </p:graphicFrame>
      <p:cxnSp>
        <p:nvCxnSpPr>
          <p:cNvPr id="12" name="Straight Arrow Connector 11"/>
          <p:cNvCxnSpPr>
            <a:endCxn id="8" idx="1"/>
          </p:cNvCxnSpPr>
          <p:nvPr/>
        </p:nvCxnSpPr>
        <p:spPr>
          <a:xfrm>
            <a:off x="1752600" y="2278380"/>
            <a:ext cx="140676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088423" y="2278380"/>
            <a:ext cx="73152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712069" y="2278380"/>
            <a:ext cx="73152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743200" y="2777197"/>
            <a:ext cx="5123942" cy="800219"/>
          </a:xfrm>
          <a:prstGeom prst="rect">
            <a:avLst/>
          </a:prstGeom>
          <a:noFill/>
        </p:spPr>
        <p:txBody>
          <a:bodyPr wrap="square" rtlCol="0">
            <a:spAutoFit/>
          </a:bodyPr>
          <a:lstStyle/>
          <a:p>
            <a:pPr algn="ctr"/>
            <a:r>
              <a:rPr lang="en-US" sz="2200" dirty="0"/>
              <a:t>what would happen if we did this?</a:t>
            </a:r>
          </a:p>
          <a:p>
            <a:pPr algn="ctr"/>
            <a:r>
              <a:rPr lang="en-US" sz="2400" b="1" dirty="0">
                <a:latin typeface="Consolas" panose="020B0609020204030204" pitchFamily="49" charset="0"/>
              </a:rPr>
              <a:t>head = </a:t>
            </a:r>
            <a:r>
              <a:rPr lang="en-US" sz="2400" b="1" dirty="0">
                <a:solidFill>
                  <a:srgbClr val="FF0000"/>
                </a:solidFill>
                <a:latin typeface="Consolas" panose="020B0609020204030204" pitchFamily="49" charset="0"/>
              </a:rPr>
              <a:t>NULL</a:t>
            </a:r>
            <a:r>
              <a:rPr lang="en-US" sz="2400" b="1" dirty="0">
                <a:latin typeface="Consolas" panose="020B0609020204030204" pitchFamily="49" charset="0"/>
              </a:rPr>
              <a:t>;</a:t>
            </a:r>
          </a:p>
        </p:txBody>
      </p:sp>
      <p:sp>
        <p:nvSpPr>
          <p:cNvPr id="18" name="TextBox 17"/>
          <p:cNvSpPr txBox="1"/>
          <p:nvPr/>
        </p:nvSpPr>
        <p:spPr>
          <a:xfrm>
            <a:off x="1392144" y="2023758"/>
            <a:ext cx="856742" cy="461665"/>
          </a:xfrm>
          <a:prstGeom prst="rect">
            <a:avLst/>
          </a:prstGeom>
          <a:noFill/>
        </p:spPr>
        <p:txBody>
          <a:bodyPr wrap="square" rtlCol="0">
            <a:spAutoFit/>
          </a:bodyPr>
          <a:lstStyle/>
          <a:p>
            <a:pPr algn="ctr"/>
            <a:r>
              <a:rPr lang="en-US" sz="2400" b="1" dirty="0">
                <a:solidFill>
                  <a:srgbClr val="FF0000"/>
                </a:solidFill>
                <a:latin typeface="Consolas" panose="020B0609020204030204" pitchFamily="49" charset="0"/>
              </a:rPr>
              <a:t>NULL</a:t>
            </a:r>
            <a:endParaRPr lang="en-US" sz="2400" b="1" dirty="0">
              <a:latin typeface="Consolas" panose="020B0609020204030204" pitchFamily="49" charset="0"/>
            </a:endParaRPr>
          </a:p>
        </p:txBody>
      </p:sp>
      <p:sp>
        <p:nvSpPr>
          <p:cNvPr id="19" name="TextBox 18"/>
          <p:cNvSpPr txBox="1"/>
          <p:nvPr/>
        </p:nvSpPr>
        <p:spPr>
          <a:xfrm>
            <a:off x="2743200" y="3577416"/>
            <a:ext cx="5123942" cy="430887"/>
          </a:xfrm>
          <a:prstGeom prst="rect">
            <a:avLst/>
          </a:prstGeom>
          <a:noFill/>
        </p:spPr>
        <p:txBody>
          <a:bodyPr wrap="square" rtlCol="0">
            <a:spAutoFit/>
          </a:bodyPr>
          <a:lstStyle/>
          <a:p>
            <a:pPr algn="ctr"/>
            <a:r>
              <a:rPr lang="en-US" sz="2200" dirty="0"/>
              <a:t>what about our poor linked list? </a:t>
            </a:r>
            <a:r>
              <a:rPr lang="en-US" sz="2200" dirty="0">
                <a:sym typeface="Wingdings" panose="05000000000000000000" pitchFamily="2" charset="2"/>
              </a:rPr>
              <a:t></a:t>
            </a:r>
          </a:p>
        </p:txBody>
      </p:sp>
      <p:sp>
        <p:nvSpPr>
          <p:cNvPr id="20" name="TextBox 19">
            <a:extLst>
              <a:ext uri="{FF2B5EF4-FFF2-40B4-BE49-F238E27FC236}">
                <a16:creationId xmlns:a16="http://schemas.microsoft.com/office/drawing/2014/main" id="{CE6F6CD7-36AC-FD47-94CA-9811466C619A}"/>
              </a:ext>
            </a:extLst>
          </p:cNvPr>
          <p:cNvSpPr txBox="1"/>
          <p:nvPr/>
        </p:nvSpPr>
        <p:spPr>
          <a:xfrm>
            <a:off x="2743200" y="4065694"/>
            <a:ext cx="5123942" cy="769441"/>
          </a:xfrm>
          <a:prstGeom prst="rect">
            <a:avLst/>
          </a:prstGeom>
          <a:noFill/>
        </p:spPr>
        <p:txBody>
          <a:bodyPr wrap="square" rtlCol="0">
            <a:spAutoFit/>
          </a:bodyPr>
          <a:lstStyle/>
          <a:p>
            <a:pPr algn="ctr"/>
            <a:r>
              <a:rPr lang="en-US" sz="2200" b="1" dirty="0"/>
              <a:t>who will come along and clean up our mess?</a:t>
            </a:r>
            <a:endParaRPr lang="en-US" sz="2200" b="1" dirty="0">
              <a:sym typeface="Wingdings" panose="05000000000000000000" pitchFamily="2" charset="2"/>
            </a:endParaRPr>
          </a:p>
        </p:txBody>
      </p:sp>
    </p:spTree>
    <p:extLst>
      <p:ext uri="{BB962C8B-B14F-4D97-AF65-F5344CB8AC3E}">
        <p14:creationId xmlns:p14="http://schemas.microsoft.com/office/powerpoint/2010/main" val="11546018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12"/>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6" grpId="0"/>
      <p:bldP spid="18" grpId="0"/>
      <p:bldP spid="19" grpId="0" build="p"/>
      <p:bldP spid="20"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Dynamic memory management is hard.</a:t>
            </a:r>
            <a:endParaRPr lang="en-US" dirty="0"/>
          </a:p>
        </p:txBody>
      </p:sp>
      <p:sp>
        <p:nvSpPr>
          <p:cNvPr id="3" name="Content Placeholder 2"/>
          <p:cNvSpPr>
            <a:spLocks noGrp="1"/>
          </p:cNvSpPr>
          <p:nvPr>
            <p:ph idx="1"/>
          </p:nvPr>
        </p:nvSpPr>
        <p:spPr/>
        <p:txBody>
          <a:bodyPr/>
          <a:lstStyle/>
          <a:p>
            <a:r>
              <a:rPr lang="en-US" dirty="0"/>
              <a:t>don't believe anyone who says otherwise</a:t>
            </a:r>
          </a:p>
          <a:p>
            <a:r>
              <a:rPr lang="en-US" dirty="0"/>
              <a:t>but mathematically, it’s not a very hard problem</a:t>
            </a:r>
          </a:p>
          <a:p>
            <a:pPr lvl="1"/>
            <a:r>
              <a:rPr lang="en-US" dirty="0"/>
              <a:t>if only we had some kind of automatic, programmable machine that could do it for us </a:t>
            </a:r>
            <a:r>
              <a:rPr lang="en-US" dirty="0">
                <a:sym typeface="Wingdings" panose="05000000000000000000" pitchFamily="2" charset="2"/>
              </a:rPr>
              <a:t></a:t>
            </a:r>
          </a:p>
          <a:p>
            <a:pPr lvl="2"/>
            <a:r>
              <a:rPr lang="en-US" dirty="0">
                <a:sym typeface="Wingdings" panose="05000000000000000000" pitchFamily="2" charset="2"/>
              </a:rPr>
              <a:t>…………………………………………………</a:t>
            </a:r>
          </a:p>
          <a:p>
            <a:pPr lvl="2"/>
            <a:r>
              <a:rPr lang="en-US" dirty="0">
                <a:sym typeface="Wingdings" panose="05000000000000000000" pitchFamily="2" charset="2"/>
              </a:rPr>
              <a:t>……………………………………………………………………………………………………………………………………………………………………………………………………</a:t>
            </a:r>
          </a:p>
          <a:p>
            <a:pPr lvl="3"/>
            <a:r>
              <a:rPr lang="en-US" dirty="0">
                <a:sym typeface="Wingdings" panose="05000000000000000000" pitchFamily="2" charset="2"/>
              </a:rPr>
              <a:t>oh wait!</a:t>
            </a:r>
            <a:endParaRPr lang="en-US" dirty="0"/>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21</a:t>
            </a:fld>
            <a:endParaRPr lang="en-US" dirty="0"/>
          </a:p>
        </p:txBody>
      </p:sp>
    </p:spTree>
    <p:extLst>
      <p:ext uri="{BB962C8B-B14F-4D97-AF65-F5344CB8AC3E}">
        <p14:creationId xmlns:p14="http://schemas.microsoft.com/office/powerpoint/2010/main" val="730369571"/>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 touching story</a:t>
            </a:r>
            <a:endParaRPr lang="en-US" dirty="0"/>
          </a:p>
        </p:txBody>
      </p:sp>
      <p:sp>
        <p:nvSpPr>
          <p:cNvPr id="3" name="Content Placeholder 2"/>
          <p:cNvSpPr>
            <a:spLocks noGrp="1"/>
          </p:cNvSpPr>
          <p:nvPr>
            <p:ph idx="1"/>
          </p:nvPr>
        </p:nvSpPr>
        <p:spPr/>
        <p:txBody>
          <a:bodyPr/>
          <a:lstStyle/>
          <a:p>
            <a:r>
              <a:rPr lang="en-US" dirty="0"/>
              <a:t>there are two useful concepts from GC: </a:t>
            </a:r>
            <a:r>
              <a:rPr lang="en-US" b="1" dirty="0"/>
              <a:t>roots</a:t>
            </a:r>
            <a:r>
              <a:rPr lang="en-US" dirty="0"/>
              <a:t> and </a:t>
            </a:r>
            <a:r>
              <a:rPr lang="en-US" b="1" dirty="0"/>
              <a:t>reachability</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22</a:t>
            </a:fld>
            <a:endParaRPr lang="en-US"/>
          </a:p>
        </p:txBody>
      </p:sp>
      <p:sp>
        <p:nvSpPr>
          <p:cNvPr id="7" name="Rectangle 6"/>
          <p:cNvSpPr/>
          <p:nvPr/>
        </p:nvSpPr>
        <p:spPr>
          <a:xfrm>
            <a:off x="457200" y="952500"/>
            <a:ext cx="8229600" cy="2819400"/>
          </a:xfrm>
          <a:prstGeom prst="rect">
            <a:avLst/>
          </a:prstGeom>
          <a:solidFill>
            <a:srgbClr val="FEF0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500" b="1" dirty="0">
                <a:solidFill>
                  <a:schemeClr val="tx1"/>
                </a:solidFill>
              </a:rPr>
              <a:t>Heap</a:t>
            </a:r>
          </a:p>
        </p:txBody>
      </p:sp>
      <p:sp>
        <p:nvSpPr>
          <p:cNvPr id="8" name="Rectangle 7"/>
          <p:cNvSpPr/>
          <p:nvPr/>
        </p:nvSpPr>
        <p:spPr>
          <a:xfrm>
            <a:off x="457200" y="3771900"/>
            <a:ext cx="8229600" cy="14097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US" sz="2500" b="1" dirty="0">
                <a:solidFill>
                  <a:schemeClr val="tx1"/>
                </a:solidFill>
              </a:rPr>
              <a:t>Roots </a:t>
            </a:r>
            <a:r>
              <a:rPr lang="en-US" sz="2200" dirty="0">
                <a:solidFill>
                  <a:schemeClr val="tx1"/>
                </a:solidFill>
              </a:rPr>
              <a:t>are any part of memory that </a:t>
            </a:r>
            <a:r>
              <a:rPr lang="en-US" sz="2200" i="1" dirty="0">
                <a:solidFill>
                  <a:schemeClr val="tx1"/>
                </a:solidFill>
              </a:rPr>
              <a:t>isn’t</a:t>
            </a:r>
            <a:r>
              <a:rPr lang="en-US" sz="2200" dirty="0">
                <a:solidFill>
                  <a:schemeClr val="tx1"/>
                </a:solidFill>
              </a:rPr>
              <a:t> the heap</a:t>
            </a:r>
          </a:p>
        </p:txBody>
      </p:sp>
      <p:sp>
        <p:nvSpPr>
          <p:cNvPr id="16" name="Rectangle 15"/>
          <p:cNvSpPr/>
          <p:nvPr/>
        </p:nvSpPr>
        <p:spPr>
          <a:xfrm>
            <a:off x="5656382" y="3848099"/>
            <a:ext cx="2286002" cy="9144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Global Variables</a:t>
            </a:r>
          </a:p>
        </p:txBody>
      </p:sp>
      <p:grpSp>
        <p:nvGrpSpPr>
          <p:cNvPr id="21" name="Group 20"/>
          <p:cNvGrpSpPr/>
          <p:nvPr/>
        </p:nvGrpSpPr>
        <p:grpSpPr>
          <a:xfrm>
            <a:off x="1143000" y="3848100"/>
            <a:ext cx="4190993" cy="914400"/>
            <a:chOff x="1143000" y="3848100"/>
            <a:chExt cx="4190993" cy="914400"/>
          </a:xfrm>
        </p:grpSpPr>
        <p:sp>
          <p:nvSpPr>
            <p:cNvPr id="9" name="Rectangle 8"/>
            <p:cNvSpPr/>
            <p:nvPr/>
          </p:nvSpPr>
          <p:spPr>
            <a:xfrm rot="16200000">
              <a:off x="876300" y="4114800"/>
              <a:ext cx="9144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Stack</a:t>
              </a:r>
            </a:p>
          </p:txBody>
        </p:sp>
        <p:sp>
          <p:nvSpPr>
            <p:cNvPr id="10" name="Rectangle 9"/>
            <p:cNvSpPr/>
            <p:nvPr/>
          </p:nvSpPr>
          <p:spPr>
            <a:xfrm rot="16200000">
              <a:off x="1257301" y="4114800"/>
              <a:ext cx="914400" cy="381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sp>
          <p:nvSpPr>
            <p:cNvPr id="11" name="Rectangle 10"/>
            <p:cNvSpPr/>
            <p:nvPr/>
          </p:nvSpPr>
          <p:spPr>
            <a:xfrm rot="16200000">
              <a:off x="1638302" y="4114800"/>
              <a:ext cx="914400" cy="381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sp>
          <p:nvSpPr>
            <p:cNvPr id="12" name="Rectangle 11"/>
            <p:cNvSpPr/>
            <p:nvPr/>
          </p:nvSpPr>
          <p:spPr>
            <a:xfrm rot="16200000">
              <a:off x="2019302" y="4114800"/>
              <a:ext cx="914400" cy="381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sp>
          <p:nvSpPr>
            <p:cNvPr id="13" name="Rectangle 12"/>
            <p:cNvSpPr/>
            <p:nvPr/>
          </p:nvSpPr>
          <p:spPr>
            <a:xfrm rot="16200000">
              <a:off x="2400303" y="4114800"/>
              <a:ext cx="914400" cy="381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sp>
          <p:nvSpPr>
            <p:cNvPr id="14" name="Rectangle 13"/>
            <p:cNvSpPr/>
            <p:nvPr/>
          </p:nvSpPr>
          <p:spPr>
            <a:xfrm rot="16200000">
              <a:off x="2781299" y="4114800"/>
              <a:ext cx="914400" cy="381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sp>
          <p:nvSpPr>
            <p:cNvPr id="15" name="Rectangle 14"/>
            <p:cNvSpPr/>
            <p:nvPr/>
          </p:nvSpPr>
          <p:spPr>
            <a:xfrm rot="16200000">
              <a:off x="3162300" y="4114800"/>
              <a:ext cx="914400" cy="381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sp>
          <p:nvSpPr>
            <p:cNvPr id="17" name="Rectangle 16"/>
            <p:cNvSpPr/>
            <p:nvPr/>
          </p:nvSpPr>
          <p:spPr>
            <a:xfrm rot="16200000">
              <a:off x="3543295" y="4114800"/>
              <a:ext cx="914400" cy="381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sp>
          <p:nvSpPr>
            <p:cNvPr id="18" name="Rectangle 17"/>
            <p:cNvSpPr/>
            <p:nvPr/>
          </p:nvSpPr>
          <p:spPr>
            <a:xfrm rot="16200000">
              <a:off x="3924296" y="4114800"/>
              <a:ext cx="914400" cy="381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sp>
          <p:nvSpPr>
            <p:cNvPr id="19" name="Rectangle 18"/>
            <p:cNvSpPr/>
            <p:nvPr/>
          </p:nvSpPr>
          <p:spPr>
            <a:xfrm rot="16200000">
              <a:off x="4305292" y="4114800"/>
              <a:ext cx="914400" cy="381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sp>
          <p:nvSpPr>
            <p:cNvPr id="20" name="Rectangle 19"/>
            <p:cNvSpPr/>
            <p:nvPr/>
          </p:nvSpPr>
          <p:spPr>
            <a:xfrm rot="16200000">
              <a:off x="4686293" y="4114800"/>
              <a:ext cx="914400" cy="381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grpSp>
      <p:grpSp>
        <p:nvGrpSpPr>
          <p:cNvPr id="56" name="Group 55"/>
          <p:cNvGrpSpPr/>
          <p:nvPr/>
        </p:nvGrpSpPr>
        <p:grpSpPr>
          <a:xfrm>
            <a:off x="2895600" y="1849263"/>
            <a:ext cx="1490979" cy="2532237"/>
            <a:chOff x="2228686" y="1250929"/>
            <a:chExt cx="1490979" cy="2532237"/>
          </a:xfrm>
        </p:grpSpPr>
        <p:sp>
          <p:nvSpPr>
            <p:cNvPr id="22" name="Rectangle: Rounded Corners 21"/>
            <p:cNvSpPr/>
            <p:nvPr/>
          </p:nvSpPr>
          <p:spPr>
            <a:xfrm>
              <a:off x="2811338" y="2857500"/>
              <a:ext cx="197832" cy="381000"/>
            </a:xfrm>
            <a:prstGeom prst="roundRect">
              <a:avLst/>
            </a:prstGeom>
            <a:solidFill>
              <a:schemeClr val="accent3">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3" name="Rectangle: Rounded Corners 22"/>
            <p:cNvSpPr/>
            <p:nvPr/>
          </p:nvSpPr>
          <p:spPr>
            <a:xfrm>
              <a:off x="2949877" y="2190750"/>
              <a:ext cx="197832" cy="381000"/>
            </a:xfrm>
            <a:prstGeom prst="roundRect">
              <a:avLst/>
            </a:prstGeom>
            <a:solidFill>
              <a:schemeClr val="accent3">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4" name="Rectangle: Rounded Corners 23"/>
            <p:cNvSpPr/>
            <p:nvPr/>
          </p:nvSpPr>
          <p:spPr>
            <a:xfrm>
              <a:off x="2845964" y="1478573"/>
              <a:ext cx="197832" cy="381000"/>
            </a:xfrm>
            <a:prstGeom prst="roundRect">
              <a:avLst/>
            </a:prstGeom>
            <a:solidFill>
              <a:schemeClr val="accent3">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5" name="Rectangle: Rounded Corners 24"/>
            <p:cNvSpPr/>
            <p:nvPr/>
          </p:nvSpPr>
          <p:spPr>
            <a:xfrm>
              <a:off x="3186610" y="1250929"/>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6" name="Rectangle: Rounded Corners 25"/>
            <p:cNvSpPr/>
            <p:nvPr/>
          </p:nvSpPr>
          <p:spPr>
            <a:xfrm>
              <a:off x="3338665" y="2034268"/>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7" name="Rectangle: Rounded Corners 26"/>
            <p:cNvSpPr/>
            <p:nvPr/>
          </p:nvSpPr>
          <p:spPr>
            <a:xfrm>
              <a:off x="2261595" y="1323423"/>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8" name="Rectangle: Rounded Corners 27"/>
            <p:cNvSpPr/>
            <p:nvPr/>
          </p:nvSpPr>
          <p:spPr>
            <a:xfrm>
              <a:off x="2348410" y="2042788"/>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9" name="Rectangle: Rounded Corners 28"/>
            <p:cNvSpPr/>
            <p:nvPr/>
          </p:nvSpPr>
          <p:spPr>
            <a:xfrm>
              <a:off x="2228686" y="2781089"/>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0" name="Rectangle: Rounded Corners 29"/>
            <p:cNvSpPr/>
            <p:nvPr/>
          </p:nvSpPr>
          <p:spPr>
            <a:xfrm>
              <a:off x="3197192" y="2806893"/>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32" name="Straight Arrow Connector 31"/>
            <p:cNvCxnSpPr>
              <a:cxnSpLocks/>
              <a:endCxn id="22" idx="2"/>
            </p:cNvCxnSpPr>
            <p:nvPr/>
          </p:nvCxnSpPr>
          <p:spPr>
            <a:xfrm flipH="1" flipV="1">
              <a:off x="2910254" y="3238500"/>
              <a:ext cx="69270" cy="544666"/>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cxnSpLocks/>
              <a:stCxn id="22" idx="1"/>
              <a:endCxn id="29" idx="3"/>
            </p:cNvCxnSpPr>
            <p:nvPr/>
          </p:nvCxnSpPr>
          <p:spPr>
            <a:xfrm flipH="1" flipV="1">
              <a:off x="2609686" y="2865261"/>
              <a:ext cx="201652" cy="182739"/>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cxnSpLocks/>
              <a:stCxn id="22" idx="3"/>
              <a:endCxn id="30" idx="1"/>
            </p:cNvCxnSpPr>
            <p:nvPr/>
          </p:nvCxnSpPr>
          <p:spPr>
            <a:xfrm flipV="1">
              <a:off x="3009170" y="2891065"/>
              <a:ext cx="188022" cy="156935"/>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cxnSpLocks/>
              <a:stCxn id="22" idx="0"/>
              <a:endCxn id="23" idx="2"/>
            </p:cNvCxnSpPr>
            <p:nvPr/>
          </p:nvCxnSpPr>
          <p:spPr>
            <a:xfrm flipV="1">
              <a:off x="2910254" y="2571750"/>
              <a:ext cx="138539" cy="285750"/>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cxnSpLocks/>
              <a:stCxn id="23" idx="1"/>
              <a:endCxn id="28" idx="3"/>
            </p:cNvCxnSpPr>
            <p:nvPr/>
          </p:nvCxnSpPr>
          <p:spPr>
            <a:xfrm flipH="1" flipV="1">
              <a:off x="2729410" y="2126960"/>
              <a:ext cx="220467" cy="254290"/>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cxnSpLocks/>
              <a:stCxn id="23" idx="3"/>
              <a:endCxn id="26" idx="1"/>
            </p:cNvCxnSpPr>
            <p:nvPr/>
          </p:nvCxnSpPr>
          <p:spPr>
            <a:xfrm flipV="1">
              <a:off x="3147709" y="2118440"/>
              <a:ext cx="190956" cy="262810"/>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cxnSpLocks/>
              <a:stCxn id="23" idx="0"/>
              <a:endCxn id="24" idx="2"/>
            </p:cNvCxnSpPr>
            <p:nvPr/>
          </p:nvCxnSpPr>
          <p:spPr>
            <a:xfrm flipH="1" flipV="1">
              <a:off x="2944880" y="1859573"/>
              <a:ext cx="103913" cy="331177"/>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cxnSpLocks/>
              <a:stCxn id="24" idx="1"/>
              <a:endCxn id="27" idx="3"/>
            </p:cNvCxnSpPr>
            <p:nvPr/>
          </p:nvCxnSpPr>
          <p:spPr>
            <a:xfrm flipH="1" flipV="1">
              <a:off x="2642595" y="1407595"/>
              <a:ext cx="203369" cy="261478"/>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cxnSpLocks/>
              <a:stCxn id="24" idx="3"/>
              <a:endCxn id="25" idx="1"/>
            </p:cNvCxnSpPr>
            <p:nvPr/>
          </p:nvCxnSpPr>
          <p:spPr>
            <a:xfrm flipV="1">
              <a:off x="3043796" y="1335101"/>
              <a:ext cx="142814" cy="333972"/>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69" name="Group 168"/>
          <p:cNvGrpSpPr/>
          <p:nvPr/>
        </p:nvGrpSpPr>
        <p:grpSpPr>
          <a:xfrm>
            <a:off x="4419600" y="952500"/>
            <a:ext cx="4154967" cy="3140319"/>
            <a:chOff x="4213022" y="985472"/>
            <a:chExt cx="4154967" cy="3140319"/>
          </a:xfrm>
        </p:grpSpPr>
        <p:sp>
          <p:nvSpPr>
            <p:cNvPr id="64" name="Rectangle: Rounded Corners 63"/>
            <p:cNvSpPr/>
            <p:nvPr/>
          </p:nvSpPr>
          <p:spPr>
            <a:xfrm>
              <a:off x="6125302" y="3216519"/>
              <a:ext cx="381000" cy="381000"/>
            </a:xfrm>
            <a:prstGeom prst="roundRect">
              <a:avLst/>
            </a:prstGeom>
            <a:solidFill>
              <a:schemeClr val="accent6">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5" name="Rectangle: Rounded Corners 64"/>
            <p:cNvSpPr/>
            <p:nvPr/>
          </p:nvSpPr>
          <p:spPr>
            <a:xfrm>
              <a:off x="6412425" y="2514600"/>
              <a:ext cx="381000" cy="381000"/>
            </a:xfrm>
            <a:prstGeom prst="roundRect">
              <a:avLst/>
            </a:prstGeom>
            <a:solidFill>
              <a:schemeClr val="accent6">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73" name="Straight Arrow Connector 72"/>
            <p:cNvCxnSpPr>
              <a:cxnSpLocks/>
              <a:endCxn id="64" idx="2"/>
            </p:cNvCxnSpPr>
            <p:nvPr/>
          </p:nvCxnSpPr>
          <p:spPr>
            <a:xfrm flipH="1" flipV="1">
              <a:off x="6315802" y="3597519"/>
              <a:ext cx="96623" cy="528272"/>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64" idx="0"/>
              <a:endCxn id="65" idx="2"/>
            </p:cNvCxnSpPr>
            <p:nvPr/>
          </p:nvCxnSpPr>
          <p:spPr>
            <a:xfrm flipV="1">
              <a:off x="6315802" y="2895600"/>
              <a:ext cx="287123" cy="320919"/>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4" name="Rectangle: Rounded Corners 83"/>
            <p:cNvSpPr/>
            <p:nvPr/>
          </p:nvSpPr>
          <p:spPr>
            <a:xfrm>
              <a:off x="5714999" y="2526324"/>
              <a:ext cx="381000" cy="381000"/>
            </a:xfrm>
            <a:prstGeom prst="roundRect">
              <a:avLst/>
            </a:prstGeom>
            <a:solidFill>
              <a:schemeClr val="accent6">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5" name="Rectangle: Rounded Corners 84"/>
            <p:cNvSpPr/>
            <p:nvPr/>
          </p:nvSpPr>
          <p:spPr>
            <a:xfrm>
              <a:off x="5106229" y="1922585"/>
              <a:ext cx="381000" cy="381000"/>
            </a:xfrm>
            <a:prstGeom prst="roundRect">
              <a:avLst/>
            </a:prstGeom>
            <a:solidFill>
              <a:schemeClr val="accent6">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6" name="Rectangle: Rounded Corners 85"/>
            <p:cNvSpPr/>
            <p:nvPr/>
          </p:nvSpPr>
          <p:spPr>
            <a:xfrm>
              <a:off x="5689073" y="1798760"/>
              <a:ext cx="381000" cy="381000"/>
            </a:xfrm>
            <a:prstGeom prst="roundRect">
              <a:avLst/>
            </a:prstGeom>
            <a:solidFill>
              <a:schemeClr val="accent6">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7" name="Rectangle: Rounded Corners 86"/>
            <p:cNvSpPr/>
            <p:nvPr/>
          </p:nvSpPr>
          <p:spPr>
            <a:xfrm>
              <a:off x="6474614" y="1806819"/>
              <a:ext cx="381000" cy="381000"/>
            </a:xfrm>
            <a:prstGeom prst="roundRect">
              <a:avLst/>
            </a:prstGeom>
            <a:solidFill>
              <a:schemeClr val="accent6">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8" name="Rectangle: Rounded Corners 87"/>
            <p:cNvSpPr/>
            <p:nvPr/>
          </p:nvSpPr>
          <p:spPr>
            <a:xfrm>
              <a:off x="7199707" y="1922585"/>
              <a:ext cx="381000" cy="381000"/>
            </a:xfrm>
            <a:prstGeom prst="roundRect">
              <a:avLst/>
            </a:prstGeom>
            <a:solidFill>
              <a:schemeClr val="accent6">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9" name="Rectangle: Rounded Corners 88"/>
            <p:cNvSpPr/>
            <p:nvPr/>
          </p:nvSpPr>
          <p:spPr>
            <a:xfrm>
              <a:off x="4213022" y="1595621"/>
              <a:ext cx="381000" cy="381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0" name="Rectangle: Rounded Corners 89"/>
            <p:cNvSpPr/>
            <p:nvPr/>
          </p:nvSpPr>
          <p:spPr>
            <a:xfrm>
              <a:off x="4783319" y="1135581"/>
              <a:ext cx="381000" cy="381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1" name="Rectangle: Rounded Corners 90"/>
            <p:cNvSpPr/>
            <p:nvPr/>
          </p:nvSpPr>
          <p:spPr>
            <a:xfrm>
              <a:off x="5351121" y="1018443"/>
              <a:ext cx="381000" cy="381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2" name="Rectangle: Rounded Corners 91"/>
            <p:cNvSpPr/>
            <p:nvPr/>
          </p:nvSpPr>
          <p:spPr>
            <a:xfrm>
              <a:off x="5905308" y="985472"/>
              <a:ext cx="381000" cy="381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3" name="Rectangle: Rounded Corners 92"/>
            <p:cNvSpPr/>
            <p:nvPr/>
          </p:nvSpPr>
          <p:spPr>
            <a:xfrm>
              <a:off x="6432621" y="998203"/>
              <a:ext cx="381000" cy="381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4" name="Rectangle: Rounded Corners 93"/>
            <p:cNvSpPr/>
            <p:nvPr/>
          </p:nvSpPr>
          <p:spPr>
            <a:xfrm>
              <a:off x="6958542" y="1046285"/>
              <a:ext cx="381000" cy="381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5" name="Rectangle: Rounded Corners 94"/>
            <p:cNvSpPr/>
            <p:nvPr/>
          </p:nvSpPr>
          <p:spPr>
            <a:xfrm>
              <a:off x="7442470" y="1152525"/>
              <a:ext cx="381000" cy="381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96" name="Straight Arrow Connector 95"/>
            <p:cNvCxnSpPr>
              <a:cxnSpLocks/>
              <a:stCxn id="64" idx="0"/>
              <a:endCxn id="84" idx="2"/>
            </p:cNvCxnSpPr>
            <p:nvPr/>
          </p:nvCxnSpPr>
          <p:spPr>
            <a:xfrm flipH="1" flipV="1">
              <a:off x="5905499" y="2907324"/>
              <a:ext cx="410303" cy="309195"/>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cxnSpLocks/>
              <a:stCxn id="84" idx="1"/>
              <a:endCxn id="85" idx="2"/>
            </p:cNvCxnSpPr>
            <p:nvPr/>
          </p:nvCxnSpPr>
          <p:spPr>
            <a:xfrm flipH="1" flipV="1">
              <a:off x="5296729" y="2303585"/>
              <a:ext cx="418270" cy="413239"/>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cxnSpLocks/>
              <a:stCxn id="84" idx="0"/>
              <a:endCxn id="86" idx="2"/>
            </p:cNvCxnSpPr>
            <p:nvPr/>
          </p:nvCxnSpPr>
          <p:spPr>
            <a:xfrm flipH="1" flipV="1">
              <a:off x="5879573" y="2179760"/>
              <a:ext cx="25926" cy="346564"/>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a:cxnSpLocks/>
              <a:stCxn id="65" idx="0"/>
              <a:endCxn id="87" idx="2"/>
            </p:cNvCxnSpPr>
            <p:nvPr/>
          </p:nvCxnSpPr>
          <p:spPr>
            <a:xfrm flipV="1">
              <a:off x="6602925" y="2187819"/>
              <a:ext cx="62189" cy="326781"/>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cxnSpLocks/>
              <a:stCxn id="65" idx="3"/>
              <a:endCxn id="88" idx="2"/>
            </p:cNvCxnSpPr>
            <p:nvPr/>
          </p:nvCxnSpPr>
          <p:spPr>
            <a:xfrm flipV="1">
              <a:off x="6793425" y="2303585"/>
              <a:ext cx="596782" cy="401515"/>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cxnSpLocks/>
              <a:stCxn id="88" idx="0"/>
              <a:endCxn id="95" idx="2"/>
            </p:cNvCxnSpPr>
            <p:nvPr/>
          </p:nvCxnSpPr>
          <p:spPr>
            <a:xfrm flipV="1">
              <a:off x="7390207" y="1533525"/>
              <a:ext cx="242763" cy="389060"/>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0" name="Rectangle: Rounded Corners 119"/>
            <p:cNvSpPr/>
            <p:nvPr/>
          </p:nvSpPr>
          <p:spPr>
            <a:xfrm>
              <a:off x="7986989" y="1618517"/>
              <a:ext cx="381000" cy="381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121" name="Straight Arrow Connector 120"/>
            <p:cNvCxnSpPr>
              <a:cxnSpLocks/>
              <a:stCxn id="88" idx="3"/>
              <a:endCxn id="120" idx="1"/>
            </p:cNvCxnSpPr>
            <p:nvPr/>
          </p:nvCxnSpPr>
          <p:spPr>
            <a:xfrm flipV="1">
              <a:off x="7580707" y="1809017"/>
              <a:ext cx="406282" cy="304068"/>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a:cxnSpLocks/>
              <a:stCxn id="87" idx="0"/>
              <a:endCxn id="94" idx="2"/>
            </p:cNvCxnSpPr>
            <p:nvPr/>
          </p:nvCxnSpPr>
          <p:spPr>
            <a:xfrm flipV="1">
              <a:off x="6665114" y="1427285"/>
              <a:ext cx="483928" cy="379534"/>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a:cxnSpLocks/>
              <a:stCxn id="87" idx="0"/>
              <a:endCxn id="93" idx="2"/>
            </p:cNvCxnSpPr>
            <p:nvPr/>
          </p:nvCxnSpPr>
          <p:spPr>
            <a:xfrm flipH="1" flipV="1">
              <a:off x="6623121" y="1379203"/>
              <a:ext cx="41993" cy="427616"/>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a:cxnSpLocks/>
              <a:stCxn id="86" idx="0"/>
              <a:endCxn id="92" idx="2"/>
            </p:cNvCxnSpPr>
            <p:nvPr/>
          </p:nvCxnSpPr>
          <p:spPr>
            <a:xfrm flipV="1">
              <a:off x="5879573" y="1366472"/>
              <a:ext cx="216235" cy="432288"/>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a:cxnSpLocks/>
              <a:stCxn id="86" idx="0"/>
              <a:endCxn id="91" idx="2"/>
            </p:cNvCxnSpPr>
            <p:nvPr/>
          </p:nvCxnSpPr>
          <p:spPr>
            <a:xfrm flipH="1" flipV="1">
              <a:off x="5541621" y="1399443"/>
              <a:ext cx="337952" cy="399317"/>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a:cxnSpLocks/>
              <a:stCxn id="85" idx="0"/>
              <a:endCxn id="90" idx="2"/>
            </p:cNvCxnSpPr>
            <p:nvPr/>
          </p:nvCxnSpPr>
          <p:spPr>
            <a:xfrm flipH="1" flipV="1">
              <a:off x="4973819" y="1516581"/>
              <a:ext cx="322910" cy="406004"/>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a:cxnSpLocks/>
              <a:stCxn id="85" idx="1"/>
              <a:endCxn id="89" idx="3"/>
            </p:cNvCxnSpPr>
            <p:nvPr/>
          </p:nvCxnSpPr>
          <p:spPr>
            <a:xfrm flipH="1" flipV="1">
              <a:off x="4594022" y="1786121"/>
              <a:ext cx="512207" cy="326964"/>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193" name="TextBox 192"/>
          <p:cNvSpPr txBox="1"/>
          <p:nvPr/>
        </p:nvSpPr>
        <p:spPr>
          <a:xfrm>
            <a:off x="453322" y="1698974"/>
            <a:ext cx="2227548" cy="1785104"/>
          </a:xfrm>
          <a:prstGeom prst="rect">
            <a:avLst/>
          </a:prstGeom>
          <a:noFill/>
        </p:spPr>
        <p:txBody>
          <a:bodyPr wrap="square" rtlCol="0">
            <a:spAutoFit/>
          </a:bodyPr>
          <a:lstStyle/>
          <a:p>
            <a:pPr algn="ctr"/>
            <a:r>
              <a:rPr lang="en-US" sz="2200" dirty="0"/>
              <a:t>an object is </a:t>
            </a:r>
            <a:r>
              <a:rPr lang="en-US" sz="2200" b="1" dirty="0"/>
              <a:t>reachable</a:t>
            </a:r>
            <a:r>
              <a:rPr lang="en-US" sz="2200" dirty="0"/>
              <a:t> if there is a path from the roots to the object</a:t>
            </a:r>
            <a:endParaRPr lang="en-US" sz="2400" dirty="0"/>
          </a:p>
        </p:txBody>
      </p:sp>
      <p:sp>
        <p:nvSpPr>
          <p:cNvPr id="209" name="Sun 208"/>
          <p:cNvSpPr/>
          <p:nvPr/>
        </p:nvSpPr>
        <p:spPr>
          <a:xfrm rot="20873785">
            <a:off x="2327976" y="990600"/>
            <a:ext cx="838199" cy="838199"/>
          </a:xfrm>
          <a:prstGeom prst="sun">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pic>
        <p:nvPicPr>
          <p:cNvPr id="210" name="Picture 20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377769">
            <a:off x="4426277" y="1801222"/>
            <a:ext cx="366825" cy="366825"/>
          </a:xfrm>
          <a:prstGeom prst="rect">
            <a:avLst/>
          </a:prstGeom>
        </p:spPr>
      </p:pic>
      <p:pic>
        <p:nvPicPr>
          <p:cNvPr id="211" name="Picture 2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37536">
            <a:off x="6225711" y="851264"/>
            <a:ext cx="366825" cy="366825"/>
          </a:xfrm>
          <a:prstGeom prst="rect">
            <a:avLst/>
          </a:prstGeom>
        </p:spPr>
      </p:pic>
    </p:spTree>
    <p:extLst>
      <p:ext uri="{BB962C8B-B14F-4D97-AF65-F5344CB8AC3E}">
        <p14:creationId xmlns:p14="http://schemas.microsoft.com/office/powerpoint/2010/main" val="3048535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1"/>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nodeType="afterEffect">
                                  <p:stCondLst>
                                    <p:cond delay="250"/>
                                  </p:stCondLst>
                                  <p:childTnLst>
                                    <p:set>
                                      <p:cBhvr>
                                        <p:cTn id="37" dur="1" fill="hold">
                                          <p:stCondLst>
                                            <p:cond delay="0"/>
                                          </p:stCondLst>
                                        </p:cTn>
                                        <p:tgtEl>
                                          <p:spTgt spid="210"/>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9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6" grpId="0" animBg="1"/>
      <p:bldP spid="193" grpId="0" build="p"/>
      <p:bldP spid="20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Pruning time (animated)</a:t>
            </a:r>
          </a:p>
        </p:txBody>
      </p:sp>
      <p:sp>
        <p:nvSpPr>
          <p:cNvPr id="3" name="Content Placeholder 2"/>
          <p:cNvSpPr>
            <a:spLocks noGrp="1"/>
          </p:cNvSpPr>
          <p:nvPr>
            <p:ph idx="1"/>
          </p:nvPr>
        </p:nvSpPr>
        <p:spPr/>
        <p:txBody>
          <a:bodyPr/>
          <a:lstStyle/>
          <a:p>
            <a:r>
              <a:rPr lang="en-US"/>
              <a:t>If we remove the only link to an object… </a:t>
            </a:r>
            <a:endParaRPr lang="en-US" dirty="0"/>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23</a:t>
            </a:fld>
            <a:endParaRPr lang="en-US"/>
          </a:p>
        </p:txBody>
      </p:sp>
      <p:sp>
        <p:nvSpPr>
          <p:cNvPr id="7" name="Rectangle 6"/>
          <p:cNvSpPr/>
          <p:nvPr/>
        </p:nvSpPr>
        <p:spPr>
          <a:xfrm>
            <a:off x="457200" y="952500"/>
            <a:ext cx="8229600" cy="2819400"/>
          </a:xfrm>
          <a:prstGeom prst="rect">
            <a:avLst/>
          </a:prstGeom>
          <a:solidFill>
            <a:srgbClr val="FEF0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500" b="1" dirty="0">
                <a:solidFill>
                  <a:schemeClr val="tx1"/>
                </a:solidFill>
              </a:rPr>
              <a:t>Heap</a:t>
            </a:r>
          </a:p>
        </p:txBody>
      </p:sp>
      <p:sp>
        <p:nvSpPr>
          <p:cNvPr id="8" name="Rectangle 7"/>
          <p:cNvSpPr/>
          <p:nvPr/>
        </p:nvSpPr>
        <p:spPr>
          <a:xfrm>
            <a:off x="457200" y="3771900"/>
            <a:ext cx="8229600" cy="14097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US" sz="2500" b="1" dirty="0">
                <a:solidFill>
                  <a:schemeClr val="tx1"/>
                </a:solidFill>
              </a:rPr>
              <a:t>Roots</a:t>
            </a:r>
            <a:endParaRPr lang="en-US" sz="2200" dirty="0">
              <a:solidFill>
                <a:schemeClr val="tx1"/>
              </a:solidFill>
            </a:endParaRPr>
          </a:p>
        </p:txBody>
      </p:sp>
      <p:sp>
        <p:nvSpPr>
          <p:cNvPr id="16" name="Rectangle 15"/>
          <p:cNvSpPr/>
          <p:nvPr/>
        </p:nvSpPr>
        <p:spPr>
          <a:xfrm>
            <a:off x="5656382" y="3848099"/>
            <a:ext cx="2286002" cy="9144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Global Variables</a:t>
            </a:r>
          </a:p>
        </p:txBody>
      </p:sp>
      <p:grpSp>
        <p:nvGrpSpPr>
          <p:cNvPr id="21" name="Group 20"/>
          <p:cNvGrpSpPr/>
          <p:nvPr/>
        </p:nvGrpSpPr>
        <p:grpSpPr>
          <a:xfrm>
            <a:off x="1143000" y="3848100"/>
            <a:ext cx="4190993" cy="914400"/>
            <a:chOff x="1143000" y="3848100"/>
            <a:chExt cx="4190993" cy="914400"/>
          </a:xfrm>
        </p:grpSpPr>
        <p:sp>
          <p:nvSpPr>
            <p:cNvPr id="9" name="Rectangle 8"/>
            <p:cNvSpPr/>
            <p:nvPr/>
          </p:nvSpPr>
          <p:spPr>
            <a:xfrm rot="16200000">
              <a:off x="876300" y="4114800"/>
              <a:ext cx="9144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Stack</a:t>
              </a:r>
            </a:p>
          </p:txBody>
        </p:sp>
        <p:sp>
          <p:nvSpPr>
            <p:cNvPr id="10" name="Rectangle 9"/>
            <p:cNvSpPr/>
            <p:nvPr/>
          </p:nvSpPr>
          <p:spPr>
            <a:xfrm rot="16200000">
              <a:off x="1257301" y="4114800"/>
              <a:ext cx="914400" cy="381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sp>
          <p:nvSpPr>
            <p:cNvPr id="11" name="Rectangle 10"/>
            <p:cNvSpPr/>
            <p:nvPr/>
          </p:nvSpPr>
          <p:spPr>
            <a:xfrm rot="16200000">
              <a:off x="1638302" y="4114800"/>
              <a:ext cx="914400" cy="381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sp>
          <p:nvSpPr>
            <p:cNvPr id="12" name="Rectangle 11"/>
            <p:cNvSpPr/>
            <p:nvPr/>
          </p:nvSpPr>
          <p:spPr>
            <a:xfrm rot="16200000">
              <a:off x="2019302" y="4114800"/>
              <a:ext cx="914400" cy="381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sp>
          <p:nvSpPr>
            <p:cNvPr id="13" name="Rectangle 12"/>
            <p:cNvSpPr/>
            <p:nvPr/>
          </p:nvSpPr>
          <p:spPr>
            <a:xfrm rot="16200000">
              <a:off x="2400303" y="4114800"/>
              <a:ext cx="914400" cy="381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sp>
          <p:nvSpPr>
            <p:cNvPr id="14" name="Rectangle 13"/>
            <p:cNvSpPr/>
            <p:nvPr/>
          </p:nvSpPr>
          <p:spPr>
            <a:xfrm rot="16200000">
              <a:off x="2781299" y="4114800"/>
              <a:ext cx="914400" cy="381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sp>
          <p:nvSpPr>
            <p:cNvPr id="15" name="Rectangle 14"/>
            <p:cNvSpPr/>
            <p:nvPr/>
          </p:nvSpPr>
          <p:spPr>
            <a:xfrm rot="16200000">
              <a:off x="3162300" y="4114800"/>
              <a:ext cx="914400" cy="381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sp>
          <p:nvSpPr>
            <p:cNvPr id="17" name="Rectangle 16"/>
            <p:cNvSpPr/>
            <p:nvPr/>
          </p:nvSpPr>
          <p:spPr>
            <a:xfrm rot="16200000">
              <a:off x="3543295" y="4114800"/>
              <a:ext cx="914400" cy="381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sp>
          <p:nvSpPr>
            <p:cNvPr id="18" name="Rectangle 17"/>
            <p:cNvSpPr/>
            <p:nvPr/>
          </p:nvSpPr>
          <p:spPr>
            <a:xfrm rot="16200000">
              <a:off x="3924296" y="4114800"/>
              <a:ext cx="914400" cy="381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sp>
          <p:nvSpPr>
            <p:cNvPr id="19" name="Rectangle 18"/>
            <p:cNvSpPr/>
            <p:nvPr/>
          </p:nvSpPr>
          <p:spPr>
            <a:xfrm rot="16200000">
              <a:off x="4305292" y="4114800"/>
              <a:ext cx="914400" cy="381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sp>
          <p:nvSpPr>
            <p:cNvPr id="20" name="Rectangle 19"/>
            <p:cNvSpPr/>
            <p:nvPr/>
          </p:nvSpPr>
          <p:spPr>
            <a:xfrm rot="16200000">
              <a:off x="4686293" y="4114800"/>
              <a:ext cx="914400" cy="381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grpSp>
      <p:cxnSp>
        <p:nvCxnSpPr>
          <p:cNvPr id="32" name="Straight Arrow Connector 31"/>
          <p:cNvCxnSpPr>
            <a:cxnSpLocks/>
            <a:endCxn id="22" idx="2"/>
          </p:cNvCxnSpPr>
          <p:nvPr/>
        </p:nvCxnSpPr>
        <p:spPr>
          <a:xfrm flipH="1" flipV="1">
            <a:off x="3577168" y="3836834"/>
            <a:ext cx="69270" cy="544666"/>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a:xfrm>
            <a:off x="2895600" y="1849263"/>
            <a:ext cx="1490979" cy="1987571"/>
            <a:chOff x="2895600" y="1849263"/>
            <a:chExt cx="1490979" cy="1987571"/>
          </a:xfrm>
        </p:grpSpPr>
        <p:sp>
          <p:nvSpPr>
            <p:cNvPr id="22" name="Rectangle: Rounded Corners 21"/>
            <p:cNvSpPr/>
            <p:nvPr/>
          </p:nvSpPr>
          <p:spPr>
            <a:xfrm>
              <a:off x="3478252" y="3455834"/>
              <a:ext cx="197832" cy="381000"/>
            </a:xfrm>
            <a:prstGeom prst="roundRect">
              <a:avLst/>
            </a:prstGeom>
            <a:solidFill>
              <a:schemeClr val="accent3">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3" name="Rectangle: Rounded Corners 22"/>
            <p:cNvSpPr/>
            <p:nvPr/>
          </p:nvSpPr>
          <p:spPr>
            <a:xfrm>
              <a:off x="3616791" y="2789084"/>
              <a:ext cx="197832" cy="381000"/>
            </a:xfrm>
            <a:prstGeom prst="roundRect">
              <a:avLst/>
            </a:prstGeom>
            <a:solidFill>
              <a:schemeClr val="accent3">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4" name="Rectangle: Rounded Corners 23"/>
            <p:cNvSpPr/>
            <p:nvPr/>
          </p:nvSpPr>
          <p:spPr>
            <a:xfrm>
              <a:off x="3512878" y="2076907"/>
              <a:ext cx="197832" cy="381000"/>
            </a:xfrm>
            <a:prstGeom prst="roundRect">
              <a:avLst/>
            </a:prstGeom>
            <a:solidFill>
              <a:schemeClr val="accent3">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5" name="Rectangle: Rounded Corners 24"/>
            <p:cNvSpPr/>
            <p:nvPr/>
          </p:nvSpPr>
          <p:spPr>
            <a:xfrm>
              <a:off x="3853524" y="1849263"/>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6" name="Rectangle: Rounded Corners 25"/>
            <p:cNvSpPr/>
            <p:nvPr/>
          </p:nvSpPr>
          <p:spPr>
            <a:xfrm>
              <a:off x="4005579" y="2632602"/>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7" name="Rectangle: Rounded Corners 26"/>
            <p:cNvSpPr/>
            <p:nvPr/>
          </p:nvSpPr>
          <p:spPr>
            <a:xfrm>
              <a:off x="2928509" y="1921757"/>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8" name="Rectangle: Rounded Corners 27"/>
            <p:cNvSpPr/>
            <p:nvPr/>
          </p:nvSpPr>
          <p:spPr>
            <a:xfrm>
              <a:off x="3015324" y="2641122"/>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9" name="Rectangle: Rounded Corners 28"/>
            <p:cNvSpPr/>
            <p:nvPr/>
          </p:nvSpPr>
          <p:spPr>
            <a:xfrm>
              <a:off x="2895600" y="3379423"/>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0" name="Rectangle: Rounded Corners 29"/>
            <p:cNvSpPr/>
            <p:nvPr/>
          </p:nvSpPr>
          <p:spPr>
            <a:xfrm>
              <a:off x="3864106" y="3405227"/>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34" name="Straight Arrow Connector 33"/>
            <p:cNvCxnSpPr>
              <a:cxnSpLocks/>
              <a:stCxn id="22" idx="1"/>
              <a:endCxn id="29" idx="3"/>
            </p:cNvCxnSpPr>
            <p:nvPr/>
          </p:nvCxnSpPr>
          <p:spPr>
            <a:xfrm flipH="1" flipV="1">
              <a:off x="3276600" y="3463595"/>
              <a:ext cx="201652" cy="182739"/>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cxnSpLocks/>
              <a:stCxn id="22" idx="3"/>
              <a:endCxn id="30" idx="1"/>
            </p:cNvCxnSpPr>
            <p:nvPr/>
          </p:nvCxnSpPr>
          <p:spPr>
            <a:xfrm flipV="1">
              <a:off x="3676084" y="3489399"/>
              <a:ext cx="188022" cy="156935"/>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cxnSpLocks/>
              <a:stCxn id="22" idx="0"/>
              <a:endCxn id="23" idx="2"/>
            </p:cNvCxnSpPr>
            <p:nvPr/>
          </p:nvCxnSpPr>
          <p:spPr>
            <a:xfrm flipV="1">
              <a:off x="3577168" y="3170084"/>
              <a:ext cx="138539" cy="285750"/>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cxnSpLocks/>
              <a:stCxn id="23" idx="1"/>
              <a:endCxn id="28" idx="3"/>
            </p:cNvCxnSpPr>
            <p:nvPr/>
          </p:nvCxnSpPr>
          <p:spPr>
            <a:xfrm flipH="1" flipV="1">
              <a:off x="3396324" y="2725294"/>
              <a:ext cx="220467" cy="254290"/>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cxnSpLocks/>
              <a:stCxn id="23" idx="3"/>
              <a:endCxn id="26" idx="1"/>
            </p:cNvCxnSpPr>
            <p:nvPr/>
          </p:nvCxnSpPr>
          <p:spPr>
            <a:xfrm flipV="1">
              <a:off x="3814623" y="2716774"/>
              <a:ext cx="190956" cy="262810"/>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cxnSpLocks/>
              <a:stCxn id="23" idx="0"/>
              <a:endCxn id="24" idx="2"/>
            </p:cNvCxnSpPr>
            <p:nvPr/>
          </p:nvCxnSpPr>
          <p:spPr>
            <a:xfrm flipH="1" flipV="1">
              <a:off x="3611794" y="2457907"/>
              <a:ext cx="103913" cy="331177"/>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cxnSpLocks/>
              <a:stCxn id="24" idx="1"/>
              <a:endCxn id="27" idx="3"/>
            </p:cNvCxnSpPr>
            <p:nvPr/>
          </p:nvCxnSpPr>
          <p:spPr>
            <a:xfrm flipH="1" flipV="1">
              <a:off x="3309509" y="2005929"/>
              <a:ext cx="203369" cy="261478"/>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cxnSpLocks/>
              <a:stCxn id="24" idx="3"/>
              <a:endCxn id="25" idx="1"/>
            </p:cNvCxnSpPr>
            <p:nvPr/>
          </p:nvCxnSpPr>
          <p:spPr>
            <a:xfrm flipV="1">
              <a:off x="3710710" y="1933435"/>
              <a:ext cx="142814" cy="333972"/>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69" name="Group 168"/>
          <p:cNvGrpSpPr/>
          <p:nvPr/>
        </p:nvGrpSpPr>
        <p:grpSpPr>
          <a:xfrm>
            <a:off x="4419600" y="952500"/>
            <a:ext cx="4154967" cy="3140319"/>
            <a:chOff x="4213022" y="985472"/>
            <a:chExt cx="4154967" cy="3140319"/>
          </a:xfrm>
        </p:grpSpPr>
        <p:sp>
          <p:nvSpPr>
            <p:cNvPr id="64" name="Rectangle: Rounded Corners 63"/>
            <p:cNvSpPr/>
            <p:nvPr/>
          </p:nvSpPr>
          <p:spPr>
            <a:xfrm>
              <a:off x="6125302" y="3216519"/>
              <a:ext cx="381000" cy="381000"/>
            </a:xfrm>
            <a:prstGeom prst="roundRect">
              <a:avLst/>
            </a:prstGeom>
            <a:solidFill>
              <a:schemeClr val="accent6">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5" name="Rectangle: Rounded Corners 64"/>
            <p:cNvSpPr/>
            <p:nvPr/>
          </p:nvSpPr>
          <p:spPr>
            <a:xfrm>
              <a:off x="6412425" y="2514600"/>
              <a:ext cx="381000" cy="381000"/>
            </a:xfrm>
            <a:prstGeom prst="roundRect">
              <a:avLst/>
            </a:prstGeom>
            <a:solidFill>
              <a:schemeClr val="accent6">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73" name="Straight Arrow Connector 72"/>
            <p:cNvCxnSpPr>
              <a:cxnSpLocks/>
              <a:endCxn id="64" idx="2"/>
            </p:cNvCxnSpPr>
            <p:nvPr/>
          </p:nvCxnSpPr>
          <p:spPr>
            <a:xfrm flipH="1" flipV="1">
              <a:off x="6315802" y="3597519"/>
              <a:ext cx="96623" cy="528272"/>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64" idx="0"/>
              <a:endCxn id="65" idx="2"/>
            </p:cNvCxnSpPr>
            <p:nvPr/>
          </p:nvCxnSpPr>
          <p:spPr>
            <a:xfrm flipV="1">
              <a:off x="6315802" y="2895600"/>
              <a:ext cx="287123" cy="320919"/>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4" name="Rectangle: Rounded Corners 83"/>
            <p:cNvSpPr/>
            <p:nvPr/>
          </p:nvSpPr>
          <p:spPr>
            <a:xfrm>
              <a:off x="5714999" y="2526324"/>
              <a:ext cx="381000" cy="381000"/>
            </a:xfrm>
            <a:prstGeom prst="roundRect">
              <a:avLst/>
            </a:prstGeom>
            <a:solidFill>
              <a:schemeClr val="accent6">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5" name="Rectangle: Rounded Corners 84"/>
            <p:cNvSpPr/>
            <p:nvPr/>
          </p:nvSpPr>
          <p:spPr>
            <a:xfrm>
              <a:off x="5106229" y="1922585"/>
              <a:ext cx="381000" cy="381000"/>
            </a:xfrm>
            <a:prstGeom prst="roundRect">
              <a:avLst/>
            </a:prstGeom>
            <a:solidFill>
              <a:schemeClr val="accent6">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6" name="Rectangle: Rounded Corners 85"/>
            <p:cNvSpPr/>
            <p:nvPr/>
          </p:nvSpPr>
          <p:spPr>
            <a:xfrm>
              <a:off x="5689073" y="1798760"/>
              <a:ext cx="381000" cy="381000"/>
            </a:xfrm>
            <a:prstGeom prst="roundRect">
              <a:avLst/>
            </a:prstGeom>
            <a:solidFill>
              <a:schemeClr val="accent6">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7" name="Rectangle: Rounded Corners 86"/>
            <p:cNvSpPr/>
            <p:nvPr/>
          </p:nvSpPr>
          <p:spPr>
            <a:xfrm>
              <a:off x="6474614" y="1806819"/>
              <a:ext cx="381000" cy="381000"/>
            </a:xfrm>
            <a:prstGeom prst="roundRect">
              <a:avLst/>
            </a:prstGeom>
            <a:solidFill>
              <a:schemeClr val="accent6">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8" name="Rectangle: Rounded Corners 87"/>
            <p:cNvSpPr/>
            <p:nvPr/>
          </p:nvSpPr>
          <p:spPr>
            <a:xfrm>
              <a:off x="7199707" y="1922585"/>
              <a:ext cx="381000" cy="381000"/>
            </a:xfrm>
            <a:prstGeom prst="roundRect">
              <a:avLst/>
            </a:prstGeom>
            <a:solidFill>
              <a:schemeClr val="accent6">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9" name="Rectangle: Rounded Corners 88"/>
            <p:cNvSpPr/>
            <p:nvPr/>
          </p:nvSpPr>
          <p:spPr>
            <a:xfrm>
              <a:off x="4213022" y="1595621"/>
              <a:ext cx="381000" cy="381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0" name="Rectangle: Rounded Corners 89"/>
            <p:cNvSpPr/>
            <p:nvPr/>
          </p:nvSpPr>
          <p:spPr>
            <a:xfrm>
              <a:off x="4783319" y="1135581"/>
              <a:ext cx="381000" cy="381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1" name="Rectangle: Rounded Corners 90"/>
            <p:cNvSpPr/>
            <p:nvPr/>
          </p:nvSpPr>
          <p:spPr>
            <a:xfrm>
              <a:off x="5351121" y="1018443"/>
              <a:ext cx="381000" cy="381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2" name="Rectangle: Rounded Corners 91"/>
            <p:cNvSpPr/>
            <p:nvPr/>
          </p:nvSpPr>
          <p:spPr>
            <a:xfrm>
              <a:off x="5905308" y="985472"/>
              <a:ext cx="381000" cy="381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3" name="Rectangle: Rounded Corners 92"/>
            <p:cNvSpPr/>
            <p:nvPr/>
          </p:nvSpPr>
          <p:spPr>
            <a:xfrm>
              <a:off x="6432621" y="998203"/>
              <a:ext cx="381000" cy="381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4" name="Rectangle: Rounded Corners 93"/>
            <p:cNvSpPr/>
            <p:nvPr/>
          </p:nvSpPr>
          <p:spPr>
            <a:xfrm>
              <a:off x="6958542" y="1046285"/>
              <a:ext cx="381000" cy="381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5" name="Rectangle: Rounded Corners 94"/>
            <p:cNvSpPr/>
            <p:nvPr/>
          </p:nvSpPr>
          <p:spPr>
            <a:xfrm>
              <a:off x="7442470" y="1152525"/>
              <a:ext cx="381000" cy="381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96" name="Straight Arrow Connector 95"/>
            <p:cNvCxnSpPr>
              <a:cxnSpLocks/>
              <a:stCxn id="64" idx="0"/>
              <a:endCxn id="84" idx="2"/>
            </p:cNvCxnSpPr>
            <p:nvPr/>
          </p:nvCxnSpPr>
          <p:spPr>
            <a:xfrm flipH="1" flipV="1">
              <a:off x="5905499" y="2907324"/>
              <a:ext cx="410303" cy="309195"/>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cxnSpLocks/>
              <a:stCxn id="84" idx="1"/>
              <a:endCxn id="85" idx="2"/>
            </p:cNvCxnSpPr>
            <p:nvPr/>
          </p:nvCxnSpPr>
          <p:spPr>
            <a:xfrm flipH="1" flipV="1">
              <a:off x="5296729" y="2303585"/>
              <a:ext cx="418270" cy="413239"/>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cxnSpLocks/>
              <a:stCxn id="84" idx="0"/>
              <a:endCxn id="86" idx="2"/>
            </p:cNvCxnSpPr>
            <p:nvPr/>
          </p:nvCxnSpPr>
          <p:spPr>
            <a:xfrm flipH="1" flipV="1">
              <a:off x="5879573" y="2179760"/>
              <a:ext cx="25926" cy="346564"/>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a:cxnSpLocks/>
              <a:stCxn id="65" idx="0"/>
              <a:endCxn id="87" idx="2"/>
            </p:cNvCxnSpPr>
            <p:nvPr/>
          </p:nvCxnSpPr>
          <p:spPr>
            <a:xfrm flipV="1">
              <a:off x="6602925" y="2187819"/>
              <a:ext cx="62189" cy="326781"/>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cxnSpLocks/>
              <a:stCxn id="65" idx="3"/>
              <a:endCxn id="88" idx="2"/>
            </p:cNvCxnSpPr>
            <p:nvPr/>
          </p:nvCxnSpPr>
          <p:spPr>
            <a:xfrm flipV="1">
              <a:off x="6793425" y="2303585"/>
              <a:ext cx="596782" cy="401515"/>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cxnSpLocks/>
              <a:stCxn id="88" idx="0"/>
              <a:endCxn id="95" idx="2"/>
            </p:cNvCxnSpPr>
            <p:nvPr/>
          </p:nvCxnSpPr>
          <p:spPr>
            <a:xfrm flipV="1">
              <a:off x="7390207" y="1533525"/>
              <a:ext cx="242763" cy="389060"/>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0" name="Rectangle: Rounded Corners 119"/>
            <p:cNvSpPr/>
            <p:nvPr/>
          </p:nvSpPr>
          <p:spPr>
            <a:xfrm>
              <a:off x="7986989" y="1618517"/>
              <a:ext cx="381000" cy="381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121" name="Straight Arrow Connector 120"/>
            <p:cNvCxnSpPr>
              <a:cxnSpLocks/>
              <a:stCxn id="88" idx="3"/>
              <a:endCxn id="120" idx="1"/>
            </p:cNvCxnSpPr>
            <p:nvPr/>
          </p:nvCxnSpPr>
          <p:spPr>
            <a:xfrm flipV="1">
              <a:off x="7580707" y="1809017"/>
              <a:ext cx="406282" cy="304068"/>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a:cxnSpLocks/>
              <a:stCxn id="87" idx="0"/>
              <a:endCxn id="94" idx="2"/>
            </p:cNvCxnSpPr>
            <p:nvPr/>
          </p:nvCxnSpPr>
          <p:spPr>
            <a:xfrm flipV="1">
              <a:off x="6665114" y="1427285"/>
              <a:ext cx="483928" cy="379534"/>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a:cxnSpLocks/>
              <a:stCxn id="87" idx="0"/>
              <a:endCxn id="93" idx="2"/>
            </p:cNvCxnSpPr>
            <p:nvPr/>
          </p:nvCxnSpPr>
          <p:spPr>
            <a:xfrm flipH="1" flipV="1">
              <a:off x="6623121" y="1379203"/>
              <a:ext cx="41993" cy="427616"/>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a:cxnSpLocks/>
              <a:stCxn id="86" idx="0"/>
              <a:endCxn id="92" idx="2"/>
            </p:cNvCxnSpPr>
            <p:nvPr/>
          </p:nvCxnSpPr>
          <p:spPr>
            <a:xfrm flipV="1">
              <a:off x="5879573" y="1366472"/>
              <a:ext cx="216235" cy="432288"/>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a:cxnSpLocks/>
              <a:stCxn id="86" idx="0"/>
              <a:endCxn id="91" idx="2"/>
            </p:cNvCxnSpPr>
            <p:nvPr/>
          </p:nvCxnSpPr>
          <p:spPr>
            <a:xfrm flipH="1" flipV="1">
              <a:off x="5541621" y="1399443"/>
              <a:ext cx="337952" cy="399317"/>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a:cxnSpLocks/>
              <a:stCxn id="85" idx="0"/>
              <a:endCxn id="90" idx="2"/>
            </p:cNvCxnSpPr>
            <p:nvPr/>
          </p:nvCxnSpPr>
          <p:spPr>
            <a:xfrm flipH="1" flipV="1">
              <a:off x="4973819" y="1516581"/>
              <a:ext cx="322910" cy="406004"/>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a:cxnSpLocks/>
              <a:stCxn id="85" idx="1"/>
              <a:endCxn id="89" idx="3"/>
            </p:cNvCxnSpPr>
            <p:nvPr/>
          </p:nvCxnSpPr>
          <p:spPr>
            <a:xfrm flipH="1" flipV="1">
              <a:off x="4594022" y="1786121"/>
              <a:ext cx="512207" cy="326964"/>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193" name="TextBox 192"/>
          <p:cNvSpPr txBox="1"/>
          <p:nvPr/>
        </p:nvSpPr>
        <p:spPr>
          <a:xfrm>
            <a:off x="388386" y="1546423"/>
            <a:ext cx="2227548" cy="1107996"/>
          </a:xfrm>
          <a:prstGeom prst="rect">
            <a:avLst/>
          </a:prstGeom>
          <a:noFill/>
        </p:spPr>
        <p:txBody>
          <a:bodyPr wrap="square" rtlCol="0">
            <a:spAutoFit/>
          </a:bodyPr>
          <a:lstStyle/>
          <a:p>
            <a:pPr algn="ctr"/>
            <a:r>
              <a:rPr lang="en-US" sz="2200" dirty="0"/>
              <a:t>It’s no longer reachable. It’s </a:t>
            </a:r>
            <a:r>
              <a:rPr lang="en-US" sz="2200" b="1" dirty="0"/>
              <a:t>garbage.</a:t>
            </a:r>
            <a:endParaRPr lang="en-US" sz="2400" dirty="0"/>
          </a:p>
        </p:txBody>
      </p:sp>
      <p:sp>
        <p:nvSpPr>
          <p:cNvPr id="209" name="Sun 208"/>
          <p:cNvSpPr/>
          <p:nvPr/>
        </p:nvSpPr>
        <p:spPr>
          <a:xfrm rot="20873785">
            <a:off x="2327976" y="990600"/>
            <a:ext cx="838199" cy="838199"/>
          </a:xfrm>
          <a:prstGeom prst="sun">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pic>
        <p:nvPicPr>
          <p:cNvPr id="210" name="Picture 20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377769">
            <a:off x="4426277" y="1801222"/>
            <a:ext cx="366825" cy="366825"/>
          </a:xfrm>
          <a:prstGeom prst="rect">
            <a:avLst/>
          </a:prstGeom>
        </p:spPr>
      </p:pic>
      <p:pic>
        <p:nvPicPr>
          <p:cNvPr id="211" name="Picture 2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37536">
            <a:off x="6225711" y="851264"/>
            <a:ext cx="366825" cy="366825"/>
          </a:xfrm>
          <a:prstGeom prst="rect">
            <a:avLst/>
          </a:prstGeom>
        </p:spPr>
      </p:pic>
      <p:sp>
        <p:nvSpPr>
          <p:cNvPr id="75" name="TextBox 74"/>
          <p:cNvSpPr txBox="1"/>
          <p:nvPr/>
        </p:nvSpPr>
        <p:spPr>
          <a:xfrm>
            <a:off x="648064" y="2630294"/>
            <a:ext cx="2227548" cy="1107996"/>
          </a:xfrm>
          <a:prstGeom prst="rect">
            <a:avLst/>
          </a:prstGeom>
          <a:noFill/>
        </p:spPr>
        <p:txBody>
          <a:bodyPr wrap="square" rtlCol="0">
            <a:spAutoFit/>
          </a:bodyPr>
          <a:lstStyle/>
          <a:p>
            <a:pPr algn="ctr"/>
            <a:r>
              <a:rPr lang="en-US" sz="2200" dirty="0"/>
              <a:t>A garbage collector comes and picks it up.</a:t>
            </a:r>
            <a:endParaRPr lang="en-US" sz="2400" dirty="0"/>
          </a:p>
        </p:txBody>
      </p:sp>
      <p:sp>
        <p:nvSpPr>
          <p:cNvPr id="79" name="TextBox 78">
            <a:extLst>
              <a:ext uri="{FF2B5EF4-FFF2-40B4-BE49-F238E27FC236}">
                <a16:creationId xmlns:a16="http://schemas.microsoft.com/office/drawing/2014/main" id="{FDA8A25F-373D-8E45-A303-3E3EA517A9F3}"/>
              </a:ext>
            </a:extLst>
          </p:cNvPr>
          <p:cNvSpPr txBox="1"/>
          <p:nvPr/>
        </p:nvSpPr>
        <p:spPr>
          <a:xfrm>
            <a:off x="4107118" y="4858435"/>
            <a:ext cx="4274882" cy="646331"/>
          </a:xfrm>
          <a:prstGeom prst="rect">
            <a:avLst/>
          </a:prstGeom>
          <a:noFill/>
        </p:spPr>
        <p:txBody>
          <a:bodyPr wrap="square" rtlCol="0">
            <a:spAutoFit/>
          </a:bodyPr>
          <a:lstStyle/>
          <a:p>
            <a:pPr algn="ctr"/>
            <a:r>
              <a:rPr lang="en-US" sz="1800" dirty="0"/>
              <a:t>(that means that in a </a:t>
            </a:r>
            <a:r>
              <a:rPr lang="en-US" sz="1800" dirty="0" err="1"/>
              <a:t>GC’ed</a:t>
            </a:r>
            <a:r>
              <a:rPr lang="en-US" sz="1800" dirty="0"/>
              <a:t> language, </a:t>
            </a:r>
            <a:r>
              <a:rPr lang="en-US" sz="1800" i="1" dirty="0"/>
              <a:t>who</a:t>
            </a:r>
            <a:r>
              <a:rPr lang="en-US" sz="1800" dirty="0"/>
              <a:t> owns all the heap memory?)</a:t>
            </a:r>
          </a:p>
        </p:txBody>
      </p:sp>
    </p:spTree>
    <p:extLst>
      <p:ext uri="{BB962C8B-B14F-4D97-AF65-F5344CB8AC3E}">
        <p14:creationId xmlns:p14="http://schemas.microsoft.com/office/powerpoint/2010/main" val="1925032720"/>
      </p:ext>
    </p:extLst>
  </p:cSld>
  <p:clrMapOvr>
    <a:masterClrMapping/>
  </p:clrMapOvr>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8" presetClass="emph" presetSubtype="0" accel="60000" fill="hold" nodeType="clickEffect" p14:presetBounceEnd="45000">
                                      <p:stCondLst>
                                        <p:cond delay="0"/>
                                      </p:stCondLst>
                                      <p:childTnLst>
                                        <p:animRot by="5400000" p14:bounceEnd="45000">
                                          <p:cBhvr>
                                            <p:cTn id="10" dur="1000" fill="hold"/>
                                            <p:tgtEl>
                                              <p:spTgt spid="31"/>
                                            </p:tgtEl>
                                            <p:attrNameLst>
                                              <p:attrName>r</p:attrName>
                                            </p:attrNameLst>
                                          </p:cBhvr>
                                        </p:animRot>
                                      </p:childTnLst>
                                    </p:cTn>
                                  </p:par>
                                  <p:par>
                                    <p:cTn id="11" presetID="42" presetClass="path" presetSubtype="0" accel="60000" fill="hold" nodeType="withEffect">
                                      <p:stCondLst>
                                        <p:cond delay="0"/>
                                      </p:stCondLst>
                                      <p:childTnLst>
                                        <p:animMotion origin="layout" path="M -2.77778E-7 5.55112E-17 L 0.03212 0.05139 " pathEditMode="relative" rAng="0" ptsTypes="AA">
                                          <p:cBhvr>
                                            <p:cTn id="12" dur="500" fill="hold"/>
                                            <p:tgtEl>
                                              <p:spTgt spid="31"/>
                                            </p:tgtEl>
                                            <p:attrNameLst>
                                              <p:attrName>ppt_x</p:attrName>
                                              <p:attrName>ppt_y</p:attrName>
                                            </p:attrNameLst>
                                          </p:cBhvr>
                                          <p:rCtr x="1597" y="2556"/>
                                        </p:animMotion>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55" presetClass="exit" presetSubtype="0" fill="hold" nodeType="clickEffect">
                                      <p:stCondLst>
                                        <p:cond delay="0"/>
                                      </p:stCondLst>
                                      <p:childTnLst>
                                        <p:anim calcmode="lin" valueType="num">
                                          <p:cBhvr>
                                            <p:cTn id="24" dur="500"/>
                                            <p:tgtEl>
                                              <p:spTgt spid="31"/>
                                            </p:tgtEl>
                                            <p:attrNameLst>
                                              <p:attrName>ppt_w</p:attrName>
                                            </p:attrNameLst>
                                          </p:cBhvr>
                                          <p:tavLst>
                                            <p:tav tm="0">
                                              <p:val>
                                                <p:strVal val="ppt_w"/>
                                              </p:val>
                                            </p:tav>
                                            <p:tav tm="100000">
                                              <p:val>
                                                <p:strVal val="ppt_w*0.70"/>
                                              </p:val>
                                            </p:tav>
                                          </p:tavLst>
                                        </p:anim>
                                        <p:anim calcmode="lin" valueType="num">
                                          <p:cBhvr>
                                            <p:cTn id="25" dur="500"/>
                                            <p:tgtEl>
                                              <p:spTgt spid="31"/>
                                            </p:tgtEl>
                                            <p:attrNameLst>
                                              <p:attrName>ppt_h</p:attrName>
                                            </p:attrNameLst>
                                          </p:cBhvr>
                                          <p:tavLst>
                                            <p:tav tm="0">
                                              <p:val>
                                                <p:strVal val="ppt_h"/>
                                              </p:val>
                                            </p:tav>
                                            <p:tav tm="100000">
                                              <p:val>
                                                <p:strVal val="ppt_h"/>
                                              </p:val>
                                            </p:tav>
                                          </p:tavLst>
                                        </p:anim>
                                        <p:animEffect transition="out" filter="fade">
                                          <p:cBhvr>
                                            <p:cTn id="26" dur="500"/>
                                            <p:tgtEl>
                                              <p:spTgt spid="31"/>
                                            </p:tgtEl>
                                          </p:cBhvr>
                                        </p:animEffect>
                                        <p:set>
                                          <p:cBhvr>
                                            <p:cTn id="27" dur="1" fill="hold">
                                              <p:stCondLst>
                                                <p:cond delay="499"/>
                                              </p:stCondLst>
                                            </p:cTn>
                                            <p:tgtEl>
                                              <p:spTgt spid="31"/>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 grpId="0"/>
          <p:bldP spid="75" grpId="0"/>
          <p:bldP spid="79"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8" presetClass="emph" presetSubtype="0" accel="60000" fill="hold" nodeType="clickEffect">
                                      <p:stCondLst>
                                        <p:cond delay="0"/>
                                      </p:stCondLst>
                                      <p:childTnLst>
                                        <p:animRot by="5400000">
                                          <p:cBhvr>
                                            <p:cTn id="10" dur="1000" fill="hold"/>
                                            <p:tgtEl>
                                              <p:spTgt spid="31"/>
                                            </p:tgtEl>
                                            <p:attrNameLst>
                                              <p:attrName>r</p:attrName>
                                            </p:attrNameLst>
                                          </p:cBhvr>
                                        </p:animRot>
                                      </p:childTnLst>
                                    </p:cTn>
                                  </p:par>
                                  <p:par>
                                    <p:cTn id="11" presetID="42" presetClass="path" presetSubtype="0" accel="60000" fill="hold" nodeType="withEffect">
                                      <p:stCondLst>
                                        <p:cond delay="0"/>
                                      </p:stCondLst>
                                      <p:childTnLst>
                                        <p:animMotion origin="layout" path="M -2.77778E-7 5.55112E-17 L 0.03212 0.05139 " pathEditMode="relative" rAng="0" ptsTypes="AA">
                                          <p:cBhvr>
                                            <p:cTn id="12" dur="500" fill="hold"/>
                                            <p:tgtEl>
                                              <p:spTgt spid="31"/>
                                            </p:tgtEl>
                                            <p:attrNameLst>
                                              <p:attrName>ppt_x</p:attrName>
                                              <p:attrName>ppt_y</p:attrName>
                                            </p:attrNameLst>
                                          </p:cBhvr>
                                          <p:rCtr x="1597" y="2556"/>
                                        </p:animMotion>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55" presetClass="exit" presetSubtype="0" fill="hold" nodeType="clickEffect">
                                      <p:stCondLst>
                                        <p:cond delay="0"/>
                                      </p:stCondLst>
                                      <p:childTnLst>
                                        <p:anim calcmode="lin" valueType="num">
                                          <p:cBhvr>
                                            <p:cTn id="24" dur="500"/>
                                            <p:tgtEl>
                                              <p:spTgt spid="31"/>
                                            </p:tgtEl>
                                            <p:attrNameLst>
                                              <p:attrName>ppt_w</p:attrName>
                                            </p:attrNameLst>
                                          </p:cBhvr>
                                          <p:tavLst>
                                            <p:tav tm="0">
                                              <p:val>
                                                <p:strVal val="ppt_w"/>
                                              </p:val>
                                            </p:tav>
                                            <p:tav tm="100000">
                                              <p:val>
                                                <p:strVal val="ppt_w*0.70"/>
                                              </p:val>
                                            </p:tav>
                                          </p:tavLst>
                                        </p:anim>
                                        <p:anim calcmode="lin" valueType="num">
                                          <p:cBhvr>
                                            <p:cTn id="25" dur="500"/>
                                            <p:tgtEl>
                                              <p:spTgt spid="31"/>
                                            </p:tgtEl>
                                            <p:attrNameLst>
                                              <p:attrName>ppt_h</p:attrName>
                                            </p:attrNameLst>
                                          </p:cBhvr>
                                          <p:tavLst>
                                            <p:tav tm="0">
                                              <p:val>
                                                <p:strVal val="ppt_h"/>
                                              </p:val>
                                            </p:tav>
                                            <p:tav tm="100000">
                                              <p:val>
                                                <p:strVal val="ppt_h"/>
                                              </p:val>
                                            </p:tav>
                                          </p:tavLst>
                                        </p:anim>
                                        <p:animEffect transition="out" filter="fade">
                                          <p:cBhvr>
                                            <p:cTn id="26" dur="500"/>
                                            <p:tgtEl>
                                              <p:spTgt spid="31"/>
                                            </p:tgtEl>
                                          </p:cBhvr>
                                        </p:animEffect>
                                        <p:set>
                                          <p:cBhvr>
                                            <p:cTn id="27" dur="1" fill="hold">
                                              <p:stCondLst>
                                                <p:cond delay="499"/>
                                              </p:stCondLst>
                                            </p:cTn>
                                            <p:tgtEl>
                                              <p:spTgt spid="31"/>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 grpId="0"/>
          <p:bldP spid="75" grpId="0"/>
          <p:bldP spid="79" grpId="0"/>
        </p:bldLst>
      </p:timing>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 a rake (animated)</a:t>
            </a:r>
          </a:p>
        </p:txBody>
      </p:sp>
      <p:sp>
        <p:nvSpPr>
          <p:cNvPr id="3" name="Content Placeholder 2"/>
          <p:cNvSpPr>
            <a:spLocks noGrp="1"/>
          </p:cNvSpPr>
          <p:nvPr>
            <p:ph idx="1"/>
          </p:nvPr>
        </p:nvSpPr>
        <p:spPr/>
        <p:txBody>
          <a:bodyPr/>
          <a:lstStyle/>
          <a:p>
            <a:r>
              <a:rPr lang="en-US" dirty="0"/>
              <a:t>C, on the other hand, is stupid. If we cut the last link:</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24</a:t>
            </a:fld>
            <a:endParaRPr lang="en-US"/>
          </a:p>
        </p:txBody>
      </p:sp>
      <p:sp>
        <p:nvSpPr>
          <p:cNvPr id="7" name="Rectangle 6"/>
          <p:cNvSpPr/>
          <p:nvPr/>
        </p:nvSpPr>
        <p:spPr>
          <a:xfrm>
            <a:off x="457200" y="952500"/>
            <a:ext cx="8229600" cy="2819400"/>
          </a:xfrm>
          <a:prstGeom prst="rect">
            <a:avLst/>
          </a:prstGeom>
          <a:solidFill>
            <a:srgbClr val="FEF0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500" b="1" dirty="0">
                <a:solidFill>
                  <a:schemeClr val="tx1"/>
                </a:solidFill>
              </a:rPr>
              <a:t>Heap</a:t>
            </a:r>
          </a:p>
        </p:txBody>
      </p:sp>
      <p:sp>
        <p:nvSpPr>
          <p:cNvPr id="8" name="Rectangle 7"/>
          <p:cNvSpPr/>
          <p:nvPr/>
        </p:nvSpPr>
        <p:spPr>
          <a:xfrm>
            <a:off x="457200" y="3771900"/>
            <a:ext cx="8229600" cy="14097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US" sz="2500" b="1" dirty="0">
                <a:solidFill>
                  <a:schemeClr val="tx1"/>
                </a:solidFill>
              </a:rPr>
              <a:t>Roots</a:t>
            </a:r>
            <a:endParaRPr lang="en-US" sz="2200" dirty="0">
              <a:solidFill>
                <a:schemeClr val="tx1"/>
              </a:solidFill>
            </a:endParaRPr>
          </a:p>
        </p:txBody>
      </p:sp>
      <p:sp>
        <p:nvSpPr>
          <p:cNvPr id="16" name="Rectangle 15"/>
          <p:cNvSpPr/>
          <p:nvPr/>
        </p:nvSpPr>
        <p:spPr>
          <a:xfrm>
            <a:off x="5656382" y="3848099"/>
            <a:ext cx="2286002" cy="9144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Global Variables</a:t>
            </a:r>
          </a:p>
        </p:txBody>
      </p:sp>
      <p:grpSp>
        <p:nvGrpSpPr>
          <p:cNvPr id="21" name="Group 20"/>
          <p:cNvGrpSpPr/>
          <p:nvPr/>
        </p:nvGrpSpPr>
        <p:grpSpPr>
          <a:xfrm>
            <a:off x="1143000" y="3848100"/>
            <a:ext cx="4190993" cy="914400"/>
            <a:chOff x="1143000" y="3848100"/>
            <a:chExt cx="4190993" cy="914400"/>
          </a:xfrm>
        </p:grpSpPr>
        <p:sp>
          <p:nvSpPr>
            <p:cNvPr id="9" name="Rectangle 8"/>
            <p:cNvSpPr/>
            <p:nvPr/>
          </p:nvSpPr>
          <p:spPr>
            <a:xfrm rot="16200000">
              <a:off x="876300" y="4114800"/>
              <a:ext cx="9144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Stack</a:t>
              </a:r>
            </a:p>
          </p:txBody>
        </p:sp>
        <p:sp>
          <p:nvSpPr>
            <p:cNvPr id="10" name="Rectangle 9"/>
            <p:cNvSpPr/>
            <p:nvPr/>
          </p:nvSpPr>
          <p:spPr>
            <a:xfrm rot="16200000">
              <a:off x="1257301" y="4114800"/>
              <a:ext cx="914400" cy="381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sp>
          <p:nvSpPr>
            <p:cNvPr id="11" name="Rectangle 10"/>
            <p:cNvSpPr/>
            <p:nvPr/>
          </p:nvSpPr>
          <p:spPr>
            <a:xfrm rot="16200000">
              <a:off x="1638302" y="4114800"/>
              <a:ext cx="914400" cy="381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sp>
          <p:nvSpPr>
            <p:cNvPr id="12" name="Rectangle 11"/>
            <p:cNvSpPr/>
            <p:nvPr/>
          </p:nvSpPr>
          <p:spPr>
            <a:xfrm rot="16200000">
              <a:off x="2019302" y="4114800"/>
              <a:ext cx="914400" cy="381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sp>
          <p:nvSpPr>
            <p:cNvPr id="13" name="Rectangle 12"/>
            <p:cNvSpPr/>
            <p:nvPr/>
          </p:nvSpPr>
          <p:spPr>
            <a:xfrm rot="16200000">
              <a:off x="2400303" y="4114800"/>
              <a:ext cx="914400" cy="381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sp>
          <p:nvSpPr>
            <p:cNvPr id="14" name="Rectangle 13"/>
            <p:cNvSpPr/>
            <p:nvPr/>
          </p:nvSpPr>
          <p:spPr>
            <a:xfrm rot="16200000">
              <a:off x="2781299" y="4114800"/>
              <a:ext cx="914400" cy="381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sp>
          <p:nvSpPr>
            <p:cNvPr id="15" name="Rectangle 14"/>
            <p:cNvSpPr/>
            <p:nvPr/>
          </p:nvSpPr>
          <p:spPr>
            <a:xfrm rot="16200000">
              <a:off x="3162300" y="4114800"/>
              <a:ext cx="914400" cy="381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sp>
          <p:nvSpPr>
            <p:cNvPr id="17" name="Rectangle 16"/>
            <p:cNvSpPr/>
            <p:nvPr/>
          </p:nvSpPr>
          <p:spPr>
            <a:xfrm rot="16200000">
              <a:off x="3543295" y="4114800"/>
              <a:ext cx="914400" cy="381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sp>
          <p:nvSpPr>
            <p:cNvPr id="18" name="Rectangle 17"/>
            <p:cNvSpPr/>
            <p:nvPr/>
          </p:nvSpPr>
          <p:spPr>
            <a:xfrm rot="16200000">
              <a:off x="3924296" y="4114800"/>
              <a:ext cx="914400" cy="381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sp>
          <p:nvSpPr>
            <p:cNvPr id="19" name="Rectangle 18"/>
            <p:cNvSpPr/>
            <p:nvPr/>
          </p:nvSpPr>
          <p:spPr>
            <a:xfrm rot="16200000">
              <a:off x="4305292" y="4114800"/>
              <a:ext cx="914400" cy="381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sp>
          <p:nvSpPr>
            <p:cNvPr id="20" name="Rectangle 19"/>
            <p:cNvSpPr/>
            <p:nvPr/>
          </p:nvSpPr>
          <p:spPr>
            <a:xfrm rot="16200000">
              <a:off x="4686293" y="4114800"/>
              <a:ext cx="914400" cy="381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grpSp>
      <p:cxnSp>
        <p:nvCxnSpPr>
          <p:cNvPr id="32" name="Straight Arrow Connector 31"/>
          <p:cNvCxnSpPr>
            <a:cxnSpLocks/>
            <a:endCxn id="22" idx="2"/>
          </p:cNvCxnSpPr>
          <p:nvPr/>
        </p:nvCxnSpPr>
        <p:spPr>
          <a:xfrm flipH="1" flipV="1">
            <a:off x="3577168" y="3836834"/>
            <a:ext cx="69270" cy="544666"/>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a:xfrm>
            <a:off x="2895600" y="1849263"/>
            <a:ext cx="1490979" cy="1987571"/>
            <a:chOff x="2895600" y="1849263"/>
            <a:chExt cx="1490979" cy="1987571"/>
          </a:xfrm>
        </p:grpSpPr>
        <p:sp>
          <p:nvSpPr>
            <p:cNvPr id="22" name="Rectangle: Rounded Corners 21"/>
            <p:cNvSpPr/>
            <p:nvPr/>
          </p:nvSpPr>
          <p:spPr>
            <a:xfrm>
              <a:off x="3478252" y="3455834"/>
              <a:ext cx="197832" cy="381000"/>
            </a:xfrm>
            <a:prstGeom prst="roundRect">
              <a:avLst/>
            </a:prstGeom>
            <a:solidFill>
              <a:schemeClr val="accent3">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3" name="Rectangle: Rounded Corners 22"/>
            <p:cNvSpPr/>
            <p:nvPr/>
          </p:nvSpPr>
          <p:spPr>
            <a:xfrm>
              <a:off x="3616791" y="2789084"/>
              <a:ext cx="197832" cy="381000"/>
            </a:xfrm>
            <a:prstGeom prst="roundRect">
              <a:avLst/>
            </a:prstGeom>
            <a:solidFill>
              <a:schemeClr val="accent3">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4" name="Rectangle: Rounded Corners 23"/>
            <p:cNvSpPr/>
            <p:nvPr/>
          </p:nvSpPr>
          <p:spPr>
            <a:xfrm>
              <a:off x="3512878" y="2076907"/>
              <a:ext cx="197832" cy="381000"/>
            </a:xfrm>
            <a:prstGeom prst="roundRect">
              <a:avLst/>
            </a:prstGeom>
            <a:solidFill>
              <a:schemeClr val="accent3">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5" name="Rectangle: Rounded Corners 24"/>
            <p:cNvSpPr/>
            <p:nvPr/>
          </p:nvSpPr>
          <p:spPr>
            <a:xfrm>
              <a:off x="3853524" y="1849263"/>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6" name="Rectangle: Rounded Corners 25"/>
            <p:cNvSpPr/>
            <p:nvPr/>
          </p:nvSpPr>
          <p:spPr>
            <a:xfrm>
              <a:off x="4005579" y="2632602"/>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7" name="Rectangle: Rounded Corners 26"/>
            <p:cNvSpPr/>
            <p:nvPr/>
          </p:nvSpPr>
          <p:spPr>
            <a:xfrm>
              <a:off x="2928509" y="1921757"/>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8" name="Rectangle: Rounded Corners 27"/>
            <p:cNvSpPr/>
            <p:nvPr/>
          </p:nvSpPr>
          <p:spPr>
            <a:xfrm>
              <a:off x="3015324" y="2641122"/>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9" name="Rectangle: Rounded Corners 28"/>
            <p:cNvSpPr/>
            <p:nvPr/>
          </p:nvSpPr>
          <p:spPr>
            <a:xfrm>
              <a:off x="2895600" y="3379423"/>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0" name="Rectangle: Rounded Corners 29"/>
            <p:cNvSpPr/>
            <p:nvPr/>
          </p:nvSpPr>
          <p:spPr>
            <a:xfrm>
              <a:off x="3864106" y="3405227"/>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34" name="Straight Arrow Connector 33"/>
            <p:cNvCxnSpPr>
              <a:cxnSpLocks/>
              <a:stCxn id="22" idx="1"/>
              <a:endCxn id="29" idx="3"/>
            </p:cNvCxnSpPr>
            <p:nvPr/>
          </p:nvCxnSpPr>
          <p:spPr>
            <a:xfrm flipH="1" flipV="1">
              <a:off x="3276600" y="3463595"/>
              <a:ext cx="201652" cy="182739"/>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cxnSpLocks/>
              <a:stCxn id="22" idx="3"/>
              <a:endCxn id="30" idx="1"/>
            </p:cNvCxnSpPr>
            <p:nvPr/>
          </p:nvCxnSpPr>
          <p:spPr>
            <a:xfrm flipV="1">
              <a:off x="3676084" y="3489399"/>
              <a:ext cx="188022" cy="156935"/>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cxnSpLocks/>
              <a:stCxn id="22" idx="0"/>
              <a:endCxn id="23" idx="2"/>
            </p:cNvCxnSpPr>
            <p:nvPr/>
          </p:nvCxnSpPr>
          <p:spPr>
            <a:xfrm flipV="1">
              <a:off x="3577168" y="3170084"/>
              <a:ext cx="138539" cy="285750"/>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cxnSpLocks/>
              <a:stCxn id="23" idx="1"/>
              <a:endCxn id="28" idx="3"/>
            </p:cNvCxnSpPr>
            <p:nvPr/>
          </p:nvCxnSpPr>
          <p:spPr>
            <a:xfrm flipH="1" flipV="1">
              <a:off x="3396324" y="2725294"/>
              <a:ext cx="220467" cy="254290"/>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cxnSpLocks/>
              <a:stCxn id="23" idx="3"/>
              <a:endCxn id="26" idx="1"/>
            </p:cNvCxnSpPr>
            <p:nvPr/>
          </p:nvCxnSpPr>
          <p:spPr>
            <a:xfrm flipV="1">
              <a:off x="3814623" y="2716774"/>
              <a:ext cx="190956" cy="262810"/>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cxnSpLocks/>
              <a:stCxn id="23" idx="0"/>
              <a:endCxn id="24" idx="2"/>
            </p:cNvCxnSpPr>
            <p:nvPr/>
          </p:nvCxnSpPr>
          <p:spPr>
            <a:xfrm flipH="1" flipV="1">
              <a:off x="3611794" y="2457907"/>
              <a:ext cx="103913" cy="331177"/>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cxnSpLocks/>
              <a:stCxn id="24" idx="1"/>
              <a:endCxn id="27" idx="3"/>
            </p:cNvCxnSpPr>
            <p:nvPr/>
          </p:nvCxnSpPr>
          <p:spPr>
            <a:xfrm flipH="1" flipV="1">
              <a:off x="3309509" y="2005929"/>
              <a:ext cx="203369" cy="261478"/>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cxnSpLocks/>
              <a:stCxn id="24" idx="3"/>
              <a:endCxn id="25" idx="1"/>
            </p:cNvCxnSpPr>
            <p:nvPr/>
          </p:nvCxnSpPr>
          <p:spPr>
            <a:xfrm flipV="1">
              <a:off x="3710710" y="1933435"/>
              <a:ext cx="142814" cy="333972"/>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69" name="Group 168"/>
          <p:cNvGrpSpPr/>
          <p:nvPr/>
        </p:nvGrpSpPr>
        <p:grpSpPr>
          <a:xfrm>
            <a:off x="4419600" y="952500"/>
            <a:ext cx="4154967" cy="3140319"/>
            <a:chOff x="4213022" y="985472"/>
            <a:chExt cx="4154967" cy="3140319"/>
          </a:xfrm>
        </p:grpSpPr>
        <p:sp>
          <p:nvSpPr>
            <p:cNvPr id="64" name="Rectangle: Rounded Corners 63"/>
            <p:cNvSpPr/>
            <p:nvPr/>
          </p:nvSpPr>
          <p:spPr>
            <a:xfrm>
              <a:off x="6125302" y="3216519"/>
              <a:ext cx="381000" cy="381000"/>
            </a:xfrm>
            <a:prstGeom prst="roundRect">
              <a:avLst/>
            </a:prstGeom>
            <a:solidFill>
              <a:schemeClr val="accent6">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5" name="Rectangle: Rounded Corners 64"/>
            <p:cNvSpPr/>
            <p:nvPr/>
          </p:nvSpPr>
          <p:spPr>
            <a:xfrm>
              <a:off x="6412425" y="2514600"/>
              <a:ext cx="381000" cy="381000"/>
            </a:xfrm>
            <a:prstGeom prst="roundRect">
              <a:avLst/>
            </a:prstGeom>
            <a:solidFill>
              <a:schemeClr val="accent6">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73" name="Straight Arrow Connector 72"/>
            <p:cNvCxnSpPr>
              <a:cxnSpLocks/>
              <a:endCxn id="64" idx="2"/>
            </p:cNvCxnSpPr>
            <p:nvPr/>
          </p:nvCxnSpPr>
          <p:spPr>
            <a:xfrm flipH="1" flipV="1">
              <a:off x="6315802" y="3597519"/>
              <a:ext cx="96623" cy="528272"/>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64" idx="0"/>
              <a:endCxn id="65" idx="2"/>
            </p:cNvCxnSpPr>
            <p:nvPr/>
          </p:nvCxnSpPr>
          <p:spPr>
            <a:xfrm flipV="1">
              <a:off x="6315802" y="2895600"/>
              <a:ext cx="287123" cy="320919"/>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4" name="Rectangle: Rounded Corners 83"/>
            <p:cNvSpPr/>
            <p:nvPr/>
          </p:nvSpPr>
          <p:spPr>
            <a:xfrm>
              <a:off x="5714999" y="2526324"/>
              <a:ext cx="381000" cy="381000"/>
            </a:xfrm>
            <a:prstGeom prst="roundRect">
              <a:avLst/>
            </a:prstGeom>
            <a:solidFill>
              <a:schemeClr val="accent6">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5" name="Rectangle: Rounded Corners 84"/>
            <p:cNvSpPr/>
            <p:nvPr/>
          </p:nvSpPr>
          <p:spPr>
            <a:xfrm>
              <a:off x="5106229" y="1922585"/>
              <a:ext cx="381000" cy="381000"/>
            </a:xfrm>
            <a:prstGeom prst="roundRect">
              <a:avLst/>
            </a:prstGeom>
            <a:solidFill>
              <a:schemeClr val="accent6">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6" name="Rectangle: Rounded Corners 85"/>
            <p:cNvSpPr/>
            <p:nvPr/>
          </p:nvSpPr>
          <p:spPr>
            <a:xfrm>
              <a:off x="5689073" y="1798760"/>
              <a:ext cx="381000" cy="381000"/>
            </a:xfrm>
            <a:prstGeom prst="roundRect">
              <a:avLst/>
            </a:prstGeom>
            <a:solidFill>
              <a:schemeClr val="accent6">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7" name="Rectangle: Rounded Corners 86"/>
            <p:cNvSpPr/>
            <p:nvPr/>
          </p:nvSpPr>
          <p:spPr>
            <a:xfrm>
              <a:off x="6474614" y="1806819"/>
              <a:ext cx="381000" cy="381000"/>
            </a:xfrm>
            <a:prstGeom prst="roundRect">
              <a:avLst/>
            </a:prstGeom>
            <a:solidFill>
              <a:schemeClr val="accent6">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8" name="Rectangle: Rounded Corners 87"/>
            <p:cNvSpPr/>
            <p:nvPr/>
          </p:nvSpPr>
          <p:spPr>
            <a:xfrm>
              <a:off x="7199707" y="1922585"/>
              <a:ext cx="381000" cy="381000"/>
            </a:xfrm>
            <a:prstGeom prst="roundRect">
              <a:avLst/>
            </a:prstGeom>
            <a:solidFill>
              <a:schemeClr val="accent6">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9" name="Rectangle: Rounded Corners 88"/>
            <p:cNvSpPr/>
            <p:nvPr/>
          </p:nvSpPr>
          <p:spPr>
            <a:xfrm>
              <a:off x="4213022" y="1595621"/>
              <a:ext cx="381000" cy="381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0" name="Rectangle: Rounded Corners 89"/>
            <p:cNvSpPr/>
            <p:nvPr/>
          </p:nvSpPr>
          <p:spPr>
            <a:xfrm>
              <a:off x="4783319" y="1135581"/>
              <a:ext cx="381000" cy="381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1" name="Rectangle: Rounded Corners 90"/>
            <p:cNvSpPr/>
            <p:nvPr/>
          </p:nvSpPr>
          <p:spPr>
            <a:xfrm>
              <a:off x="5351121" y="1018443"/>
              <a:ext cx="381000" cy="381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2" name="Rectangle: Rounded Corners 91"/>
            <p:cNvSpPr/>
            <p:nvPr/>
          </p:nvSpPr>
          <p:spPr>
            <a:xfrm>
              <a:off x="5905308" y="985472"/>
              <a:ext cx="381000" cy="381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3" name="Rectangle: Rounded Corners 92"/>
            <p:cNvSpPr/>
            <p:nvPr/>
          </p:nvSpPr>
          <p:spPr>
            <a:xfrm>
              <a:off x="6432621" y="998203"/>
              <a:ext cx="381000" cy="381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4" name="Rectangle: Rounded Corners 93"/>
            <p:cNvSpPr/>
            <p:nvPr/>
          </p:nvSpPr>
          <p:spPr>
            <a:xfrm>
              <a:off x="6958542" y="1046285"/>
              <a:ext cx="381000" cy="381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5" name="Rectangle: Rounded Corners 94"/>
            <p:cNvSpPr/>
            <p:nvPr/>
          </p:nvSpPr>
          <p:spPr>
            <a:xfrm>
              <a:off x="7442470" y="1152525"/>
              <a:ext cx="381000" cy="381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96" name="Straight Arrow Connector 95"/>
            <p:cNvCxnSpPr>
              <a:cxnSpLocks/>
              <a:stCxn id="64" idx="0"/>
              <a:endCxn id="84" idx="2"/>
            </p:cNvCxnSpPr>
            <p:nvPr/>
          </p:nvCxnSpPr>
          <p:spPr>
            <a:xfrm flipH="1" flipV="1">
              <a:off x="5905499" y="2907324"/>
              <a:ext cx="410303" cy="309195"/>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cxnSpLocks/>
              <a:stCxn id="84" idx="1"/>
              <a:endCxn id="85" idx="2"/>
            </p:cNvCxnSpPr>
            <p:nvPr/>
          </p:nvCxnSpPr>
          <p:spPr>
            <a:xfrm flipH="1" flipV="1">
              <a:off x="5296729" y="2303585"/>
              <a:ext cx="418270" cy="413239"/>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cxnSpLocks/>
              <a:stCxn id="84" idx="0"/>
              <a:endCxn id="86" idx="2"/>
            </p:cNvCxnSpPr>
            <p:nvPr/>
          </p:nvCxnSpPr>
          <p:spPr>
            <a:xfrm flipH="1" flipV="1">
              <a:off x="5879573" y="2179760"/>
              <a:ext cx="25926" cy="346564"/>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a:cxnSpLocks/>
              <a:stCxn id="65" idx="0"/>
              <a:endCxn id="87" idx="2"/>
            </p:cNvCxnSpPr>
            <p:nvPr/>
          </p:nvCxnSpPr>
          <p:spPr>
            <a:xfrm flipV="1">
              <a:off x="6602925" y="2187819"/>
              <a:ext cx="62189" cy="326781"/>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cxnSpLocks/>
              <a:stCxn id="65" idx="3"/>
              <a:endCxn id="88" idx="2"/>
            </p:cNvCxnSpPr>
            <p:nvPr/>
          </p:nvCxnSpPr>
          <p:spPr>
            <a:xfrm flipV="1">
              <a:off x="6793425" y="2303585"/>
              <a:ext cx="596782" cy="401515"/>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cxnSpLocks/>
              <a:stCxn id="88" idx="0"/>
              <a:endCxn id="95" idx="2"/>
            </p:cNvCxnSpPr>
            <p:nvPr/>
          </p:nvCxnSpPr>
          <p:spPr>
            <a:xfrm flipV="1">
              <a:off x="7390207" y="1533525"/>
              <a:ext cx="242763" cy="389060"/>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0" name="Rectangle: Rounded Corners 119"/>
            <p:cNvSpPr/>
            <p:nvPr/>
          </p:nvSpPr>
          <p:spPr>
            <a:xfrm>
              <a:off x="7986989" y="1618517"/>
              <a:ext cx="381000" cy="381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121" name="Straight Arrow Connector 120"/>
            <p:cNvCxnSpPr>
              <a:cxnSpLocks/>
              <a:stCxn id="88" idx="3"/>
              <a:endCxn id="120" idx="1"/>
            </p:cNvCxnSpPr>
            <p:nvPr/>
          </p:nvCxnSpPr>
          <p:spPr>
            <a:xfrm flipV="1">
              <a:off x="7580707" y="1809017"/>
              <a:ext cx="406282" cy="304068"/>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a:cxnSpLocks/>
              <a:stCxn id="87" idx="0"/>
              <a:endCxn id="94" idx="2"/>
            </p:cNvCxnSpPr>
            <p:nvPr/>
          </p:nvCxnSpPr>
          <p:spPr>
            <a:xfrm flipV="1">
              <a:off x="6665114" y="1427285"/>
              <a:ext cx="483928" cy="379534"/>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a:cxnSpLocks/>
              <a:stCxn id="87" idx="0"/>
              <a:endCxn id="93" idx="2"/>
            </p:cNvCxnSpPr>
            <p:nvPr/>
          </p:nvCxnSpPr>
          <p:spPr>
            <a:xfrm flipH="1" flipV="1">
              <a:off x="6623121" y="1379203"/>
              <a:ext cx="41993" cy="427616"/>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a:cxnSpLocks/>
              <a:stCxn id="86" idx="0"/>
              <a:endCxn id="92" idx="2"/>
            </p:cNvCxnSpPr>
            <p:nvPr/>
          </p:nvCxnSpPr>
          <p:spPr>
            <a:xfrm flipV="1">
              <a:off x="5879573" y="1366472"/>
              <a:ext cx="216235" cy="432288"/>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a:cxnSpLocks/>
              <a:stCxn id="86" idx="0"/>
              <a:endCxn id="91" idx="2"/>
            </p:cNvCxnSpPr>
            <p:nvPr/>
          </p:nvCxnSpPr>
          <p:spPr>
            <a:xfrm flipH="1" flipV="1">
              <a:off x="5541621" y="1399443"/>
              <a:ext cx="337952" cy="399317"/>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a:cxnSpLocks/>
              <a:stCxn id="85" idx="0"/>
              <a:endCxn id="90" idx="2"/>
            </p:cNvCxnSpPr>
            <p:nvPr/>
          </p:nvCxnSpPr>
          <p:spPr>
            <a:xfrm flipH="1" flipV="1">
              <a:off x="4973819" y="1516581"/>
              <a:ext cx="322910" cy="406004"/>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a:cxnSpLocks/>
              <a:stCxn id="85" idx="1"/>
              <a:endCxn id="89" idx="3"/>
            </p:cNvCxnSpPr>
            <p:nvPr/>
          </p:nvCxnSpPr>
          <p:spPr>
            <a:xfrm flipH="1" flipV="1">
              <a:off x="4594022" y="1786121"/>
              <a:ext cx="512207" cy="326964"/>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209" name="Sun 208"/>
          <p:cNvSpPr/>
          <p:nvPr/>
        </p:nvSpPr>
        <p:spPr>
          <a:xfrm rot="20873785">
            <a:off x="2327976" y="990600"/>
            <a:ext cx="838199" cy="838199"/>
          </a:xfrm>
          <a:prstGeom prst="sun">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pic>
        <p:nvPicPr>
          <p:cNvPr id="210" name="Picture 20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377769">
            <a:off x="4426277" y="1801222"/>
            <a:ext cx="366825" cy="366825"/>
          </a:xfrm>
          <a:prstGeom prst="rect">
            <a:avLst/>
          </a:prstGeom>
        </p:spPr>
      </p:pic>
      <p:pic>
        <p:nvPicPr>
          <p:cNvPr id="211" name="Picture 2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37536">
            <a:off x="6225711" y="851264"/>
            <a:ext cx="366825" cy="366825"/>
          </a:xfrm>
          <a:prstGeom prst="rect">
            <a:avLst/>
          </a:prstGeom>
        </p:spPr>
      </p:pic>
      <p:sp>
        <p:nvSpPr>
          <p:cNvPr id="75" name="TextBox 74"/>
          <p:cNvSpPr txBox="1"/>
          <p:nvPr/>
        </p:nvSpPr>
        <p:spPr>
          <a:xfrm>
            <a:off x="367728" y="1414169"/>
            <a:ext cx="2227548" cy="769441"/>
          </a:xfrm>
          <a:prstGeom prst="rect">
            <a:avLst/>
          </a:prstGeom>
          <a:noFill/>
        </p:spPr>
        <p:txBody>
          <a:bodyPr wrap="square" rtlCol="0">
            <a:spAutoFit/>
          </a:bodyPr>
          <a:lstStyle/>
          <a:p>
            <a:pPr algn="ctr"/>
            <a:r>
              <a:rPr lang="en-US" sz="2200"/>
              <a:t>Nobody will come pick it up.</a:t>
            </a:r>
            <a:endParaRPr lang="en-US" sz="2400" dirty="0"/>
          </a:p>
        </p:txBody>
      </p:sp>
      <p:sp>
        <p:nvSpPr>
          <p:cNvPr id="113" name="TextBox 112"/>
          <p:cNvSpPr txBox="1"/>
          <p:nvPr/>
        </p:nvSpPr>
        <p:spPr>
          <a:xfrm>
            <a:off x="418846" y="2168623"/>
            <a:ext cx="2227548" cy="769441"/>
          </a:xfrm>
          <a:prstGeom prst="rect">
            <a:avLst/>
          </a:prstGeom>
          <a:noFill/>
        </p:spPr>
        <p:txBody>
          <a:bodyPr wrap="square" rtlCol="0">
            <a:spAutoFit/>
          </a:bodyPr>
          <a:lstStyle/>
          <a:p>
            <a:pPr algn="ctr"/>
            <a:r>
              <a:rPr lang="en-US" sz="2200" dirty="0"/>
              <a:t>If we keep doing this</a:t>
            </a:r>
            <a:r>
              <a:rPr lang="mr-IN" sz="2200" dirty="0"/>
              <a:t>…</a:t>
            </a:r>
            <a:endParaRPr lang="en-US" sz="2400" dirty="0"/>
          </a:p>
        </p:txBody>
      </p:sp>
      <p:grpSp>
        <p:nvGrpSpPr>
          <p:cNvPr id="114" name="Group 113"/>
          <p:cNvGrpSpPr/>
          <p:nvPr/>
        </p:nvGrpSpPr>
        <p:grpSpPr>
          <a:xfrm rot="4789249">
            <a:off x="1692752" y="2618388"/>
            <a:ext cx="1490979" cy="1987571"/>
            <a:chOff x="2895600" y="1849263"/>
            <a:chExt cx="1490979" cy="1987571"/>
          </a:xfrm>
        </p:grpSpPr>
        <p:sp>
          <p:nvSpPr>
            <p:cNvPr id="115" name="Rectangle: Rounded Corners 21"/>
            <p:cNvSpPr/>
            <p:nvPr/>
          </p:nvSpPr>
          <p:spPr>
            <a:xfrm>
              <a:off x="3478252" y="3455834"/>
              <a:ext cx="197832" cy="381000"/>
            </a:xfrm>
            <a:prstGeom prst="roundRect">
              <a:avLst/>
            </a:prstGeom>
            <a:solidFill>
              <a:schemeClr val="accent3">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16" name="Rectangle: Rounded Corners 22"/>
            <p:cNvSpPr/>
            <p:nvPr/>
          </p:nvSpPr>
          <p:spPr>
            <a:xfrm>
              <a:off x="3616791" y="2789084"/>
              <a:ext cx="197832" cy="381000"/>
            </a:xfrm>
            <a:prstGeom prst="roundRect">
              <a:avLst/>
            </a:prstGeom>
            <a:solidFill>
              <a:schemeClr val="accent3">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17" name="Rectangle: Rounded Corners 23"/>
            <p:cNvSpPr/>
            <p:nvPr/>
          </p:nvSpPr>
          <p:spPr>
            <a:xfrm>
              <a:off x="3512878" y="2076907"/>
              <a:ext cx="197832" cy="381000"/>
            </a:xfrm>
            <a:prstGeom prst="roundRect">
              <a:avLst/>
            </a:prstGeom>
            <a:solidFill>
              <a:schemeClr val="accent3">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18" name="Rectangle: Rounded Corners 24"/>
            <p:cNvSpPr/>
            <p:nvPr/>
          </p:nvSpPr>
          <p:spPr>
            <a:xfrm>
              <a:off x="3853524" y="1849263"/>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19" name="Rectangle: Rounded Corners 25"/>
            <p:cNvSpPr/>
            <p:nvPr/>
          </p:nvSpPr>
          <p:spPr>
            <a:xfrm>
              <a:off x="4005579" y="2632602"/>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2" name="Rectangle: Rounded Corners 26"/>
            <p:cNvSpPr/>
            <p:nvPr/>
          </p:nvSpPr>
          <p:spPr>
            <a:xfrm>
              <a:off x="2928509" y="1921757"/>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3" name="Rectangle: Rounded Corners 27"/>
            <p:cNvSpPr/>
            <p:nvPr/>
          </p:nvSpPr>
          <p:spPr>
            <a:xfrm>
              <a:off x="3015324" y="2641122"/>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4" name="Rectangle: Rounded Corners 28"/>
            <p:cNvSpPr/>
            <p:nvPr/>
          </p:nvSpPr>
          <p:spPr>
            <a:xfrm>
              <a:off x="2895600" y="3379423"/>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6" name="Rectangle: Rounded Corners 29"/>
            <p:cNvSpPr/>
            <p:nvPr/>
          </p:nvSpPr>
          <p:spPr>
            <a:xfrm>
              <a:off x="3864106" y="3405227"/>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127" name="Straight Arrow Connector 126"/>
            <p:cNvCxnSpPr>
              <a:cxnSpLocks/>
              <a:stCxn id="115" idx="1"/>
              <a:endCxn id="124" idx="3"/>
            </p:cNvCxnSpPr>
            <p:nvPr/>
          </p:nvCxnSpPr>
          <p:spPr>
            <a:xfrm flipH="1" flipV="1">
              <a:off x="3276600" y="3463595"/>
              <a:ext cx="201652" cy="182739"/>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a:cxnSpLocks/>
              <a:stCxn id="115" idx="3"/>
              <a:endCxn id="126" idx="1"/>
            </p:cNvCxnSpPr>
            <p:nvPr/>
          </p:nvCxnSpPr>
          <p:spPr>
            <a:xfrm flipV="1">
              <a:off x="3676084" y="3489399"/>
              <a:ext cx="188022" cy="156935"/>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a:cxnSpLocks/>
              <a:stCxn id="115" idx="0"/>
              <a:endCxn id="116" idx="2"/>
            </p:cNvCxnSpPr>
            <p:nvPr/>
          </p:nvCxnSpPr>
          <p:spPr>
            <a:xfrm flipV="1">
              <a:off x="3577168" y="3170084"/>
              <a:ext cx="138539" cy="285750"/>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a:cxnSpLocks/>
              <a:stCxn id="116" idx="1"/>
              <a:endCxn id="123" idx="3"/>
            </p:cNvCxnSpPr>
            <p:nvPr/>
          </p:nvCxnSpPr>
          <p:spPr>
            <a:xfrm flipH="1" flipV="1">
              <a:off x="3396324" y="2725294"/>
              <a:ext cx="220467" cy="254290"/>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a:cxnSpLocks/>
              <a:stCxn id="116" idx="3"/>
              <a:endCxn id="119" idx="1"/>
            </p:cNvCxnSpPr>
            <p:nvPr/>
          </p:nvCxnSpPr>
          <p:spPr>
            <a:xfrm flipV="1">
              <a:off x="3814623" y="2716774"/>
              <a:ext cx="190956" cy="262810"/>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a:cxnSpLocks/>
              <a:stCxn id="116" idx="0"/>
              <a:endCxn id="117" idx="2"/>
            </p:cNvCxnSpPr>
            <p:nvPr/>
          </p:nvCxnSpPr>
          <p:spPr>
            <a:xfrm flipH="1" flipV="1">
              <a:off x="3611794" y="2457907"/>
              <a:ext cx="103913" cy="331177"/>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a:cxnSpLocks/>
              <a:stCxn id="117" idx="1"/>
              <a:endCxn id="122" idx="3"/>
            </p:cNvCxnSpPr>
            <p:nvPr/>
          </p:nvCxnSpPr>
          <p:spPr>
            <a:xfrm flipH="1" flipV="1">
              <a:off x="3309509" y="2005929"/>
              <a:ext cx="203369" cy="261478"/>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a:cxnSpLocks/>
              <a:stCxn id="117" idx="3"/>
              <a:endCxn id="118" idx="1"/>
            </p:cNvCxnSpPr>
            <p:nvPr/>
          </p:nvCxnSpPr>
          <p:spPr>
            <a:xfrm flipV="1">
              <a:off x="3710710" y="1933435"/>
              <a:ext cx="142814" cy="333972"/>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17" name="Group 216"/>
          <p:cNvGrpSpPr/>
          <p:nvPr/>
        </p:nvGrpSpPr>
        <p:grpSpPr>
          <a:xfrm rot="5750124">
            <a:off x="3911635" y="2350514"/>
            <a:ext cx="1490979" cy="1987571"/>
            <a:chOff x="2895600" y="1849263"/>
            <a:chExt cx="1490979" cy="1987571"/>
          </a:xfrm>
        </p:grpSpPr>
        <p:sp>
          <p:nvSpPr>
            <p:cNvPr id="218" name="Rectangle: Rounded Corners 21"/>
            <p:cNvSpPr/>
            <p:nvPr/>
          </p:nvSpPr>
          <p:spPr>
            <a:xfrm>
              <a:off x="3478252" y="3455834"/>
              <a:ext cx="197832" cy="381000"/>
            </a:xfrm>
            <a:prstGeom prst="roundRect">
              <a:avLst/>
            </a:prstGeom>
            <a:solidFill>
              <a:schemeClr val="accent3">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19" name="Rectangle: Rounded Corners 22"/>
            <p:cNvSpPr/>
            <p:nvPr/>
          </p:nvSpPr>
          <p:spPr>
            <a:xfrm>
              <a:off x="3616791" y="2789084"/>
              <a:ext cx="197832" cy="381000"/>
            </a:xfrm>
            <a:prstGeom prst="roundRect">
              <a:avLst/>
            </a:prstGeom>
            <a:solidFill>
              <a:schemeClr val="accent3">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20" name="Rectangle: Rounded Corners 23"/>
            <p:cNvSpPr/>
            <p:nvPr/>
          </p:nvSpPr>
          <p:spPr>
            <a:xfrm>
              <a:off x="3512878" y="2076907"/>
              <a:ext cx="197832" cy="381000"/>
            </a:xfrm>
            <a:prstGeom prst="roundRect">
              <a:avLst/>
            </a:prstGeom>
            <a:solidFill>
              <a:schemeClr val="accent3">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21" name="Rectangle: Rounded Corners 24"/>
            <p:cNvSpPr/>
            <p:nvPr/>
          </p:nvSpPr>
          <p:spPr>
            <a:xfrm>
              <a:off x="3853524" y="1849263"/>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22" name="Rectangle: Rounded Corners 25"/>
            <p:cNvSpPr/>
            <p:nvPr/>
          </p:nvSpPr>
          <p:spPr>
            <a:xfrm>
              <a:off x="4005579" y="2632602"/>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23" name="Rectangle: Rounded Corners 26"/>
            <p:cNvSpPr/>
            <p:nvPr/>
          </p:nvSpPr>
          <p:spPr>
            <a:xfrm>
              <a:off x="2928509" y="1921757"/>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24" name="Rectangle: Rounded Corners 27"/>
            <p:cNvSpPr/>
            <p:nvPr/>
          </p:nvSpPr>
          <p:spPr>
            <a:xfrm>
              <a:off x="3015324" y="2641122"/>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25" name="Rectangle: Rounded Corners 28"/>
            <p:cNvSpPr/>
            <p:nvPr/>
          </p:nvSpPr>
          <p:spPr>
            <a:xfrm>
              <a:off x="2895600" y="3379423"/>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26" name="Rectangle: Rounded Corners 29"/>
            <p:cNvSpPr/>
            <p:nvPr/>
          </p:nvSpPr>
          <p:spPr>
            <a:xfrm>
              <a:off x="3864106" y="3405227"/>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227" name="Straight Arrow Connector 226"/>
            <p:cNvCxnSpPr>
              <a:cxnSpLocks/>
              <a:stCxn id="218" idx="1"/>
              <a:endCxn id="225" idx="3"/>
            </p:cNvCxnSpPr>
            <p:nvPr/>
          </p:nvCxnSpPr>
          <p:spPr>
            <a:xfrm flipH="1" flipV="1">
              <a:off x="3276600" y="3463595"/>
              <a:ext cx="201652" cy="182739"/>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8" name="Straight Arrow Connector 227"/>
            <p:cNvCxnSpPr>
              <a:cxnSpLocks/>
              <a:stCxn id="218" idx="3"/>
              <a:endCxn id="226" idx="1"/>
            </p:cNvCxnSpPr>
            <p:nvPr/>
          </p:nvCxnSpPr>
          <p:spPr>
            <a:xfrm flipV="1">
              <a:off x="3676084" y="3489399"/>
              <a:ext cx="188022" cy="156935"/>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9" name="Straight Arrow Connector 228"/>
            <p:cNvCxnSpPr>
              <a:cxnSpLocks/>
              <a:stCxn id="218" idx="0"/>
              <a:endCxn id="219" idx="2"/>
            </p:cNvCxnSpPr>
            <p:nvPr/>
          </p:nvCxnSpPr>
          <p:spPr>
            <a:xfrm flipV="1">
              <a:off x="3577168" y="3170084"/>
              <a:ext cx="138539" cy="285750"/>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0" name="Straight Arrow Connector 229"/>
            <p:cNvCxnSpPr>
              <a:cxnSpLocks/>
              <a:stCxn id="219" idx="1"/>
              <a:endCxn id="224" idx="3"/>
            </p:cNvCxnSpPr>
            <p:nvPr/>
          </p:nvCxnSpPr>
          <p:spPr>
            <a:xfrm flipH="1" flipV="1">
              <a:off x="3396324" y="2725294"/>
              <a:ext cx="220467" cy="254290"/>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1" name="Straight Arrow Connector 230"/>
            <p:cNvCxnSpPr>
              <a:cxnSpLocks/>
              <a:stCxn id="219" idx="3"/>
              <a:endCxn id="222" idx="1"/>
            </p:cNvCxnSpPr>
            <p:nvPr/>
          </p:nvCxnSpPr>
          <p:spPr>
            <a:xfrm flipV="1">
              <a:off x="3814623" y="2716774"/>
              <a:ext cx="190956" cy="262810"/>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2" name="Straight Arrow Connector 231"/>
            <p:cNvCxnSpPr>
              <a:cxnSpLocks/>
              <a:stCxn id="219" idx="0"/>
              <a:endCxn id="220" idx="2"/>
            </p:cNvCxnSpPr>
            <p:nvPr/>
          </p:nvCxnSpPr>
          <p:spPr>
            <a:xfrm flipH="1" flipV="1">
              <a:off x="3611794" y="2457907"/>
              <a:ext cx="103913" cy="331177"/>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3" name="Straight Arrow Connector 232"/>
            <p:cNvCxnSpPr>
              <a:cxnSpLocks/>
              <a:stCxn id="220" idx="1"/>
              <a:endCxn id="223" idx="3"/>
            </p:cNvCxnSpPr>
            <p:nvPr/>
          </p:nvCxnSpPr>
          <p:spPr>
            <a:xfrm flipH="1" flipV="1">
              <a:off x="3309509" y="2005929"/>
              <a:ext cx="203369" cy="261478"/>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4" name="Straight Arrow Connector 233"/>
            <p:cNvCxnSpPr>
              <a:cxnSpLocks/>
              <a:stCxn id="220" idx="3"/>
              <a:endCxn id="221" idx="1"/>
            </p:cNvCxnSpPr>
            <p:nvPr/>
          </p:nvCxnSpPr>
          <p:spPr>
            <a:xfrm flipV="1">
              <a:off x="3710710" y="1933435"/>
              <a:ext cx="142814" cy="333972"/>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35" name="Group 234"/>
          <p:cNvGrpSpPr/>
          <p:nvPr/>
        </p:nvGrpSpPr>
        <p:grpSpPr>
          <a:xfrm rot="18049357">
            <a:off x="4766665" y="2224818"/>
            <a:ext cx="1490979" cy="1987571"/>
            <a:chOff x="2895600" y="1849263"/>
            <a:chExt cx="1490979" cy="1987571"/>
          </a:xfrm>
        </p:grpSpPr>
        <p:sp>
          <p:nvSpPr>
            <p:cNvPr id="236" name="Rectangle: Rounded Corners 21"/>
            <p:cNvSpPr/>
            <p:nvPr/>
          </p:nvSpPr>
          <p:spPr>
            <a:xfrm>
              <a:off x="3478252" y="3455834"/>
              <a:ext cx="197832" cy="381000"/>
            </a:xfrm>
            <a:prstGeom prst="roundRect">
              <a:avLst/>
            </a:prstGeom>
            <a:solidFill>
              <a:schemeClr val="accent3">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37" name="Rectangle: Rounded Corners 22"/>
            <p:cNvSpPr/>
            <p:nvPr/>
          </p:nvSpPr>
          <p:spPr>
            <a:xfrm>
              <a:off x="3616791" y="2789084"/>
              <a:ext cx="197832" cy="381000"/>
            </a:xfrm>
            <a:prstGeom prst="roundRect">
              <a:avLst/>
            </a:prstGeom>
            <a:solidFill>
              <a:schemeClr val="accent3">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38" name="Rectangle: Rounded Corners 23"/>
            <p:cNvSpPr/>
            <p:nvPr/>
          </p:nvSpPr>
          <p:spPr>
            <a:xfrm>
              <a:off x="3512878" y="2076907"/>
              <a:ext cx="197832" cy="381000"/>
            </a:xfrm>
            <a:prstGeom prst="roundRect">
              <a:avLst/>
            </a:prstGeom>
            <a:solidFill>
              <a:schemeClr val="accent3">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39" name="Rectangle: Rounded Corners 24"/>
            <p:cNvSpPr/>
            <p:nvPr/>
          </p:nvSpPr>
          <p:spPr>
            <a:xfrm>
              <a:off x="3853524" y="1849263"/>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40" name="Rectangle: Rounded Corners 25"/>
            <p:cNvSpPr/>
            <p:nvPr/>
          </p:nvSpPr>
          <p:spPr>
            <a:xfrm>
              <a:off x="4005579" y="2632602"/>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41" name="Rectangle: Rounded Corners 26"/>
            <p:cNvSpPr/>
            <p:nvPr/>
          </p:nvSpPr>
          <p:spPr>
            <a:xfrm>
              <a:off x="2928509" y="1921757"/>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42" name="Rectangle: Rounded Corners 27"/>
            <p:cNvSpPr/>
            <p:nvPr/>
          </p:nvSpPr>
          <p:spPr>
            <a:xfrm>
              <a:off x="3015324" y="2641122"/>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43" name="Rectangle: Rounded Corners 28"/>
            <p:cNvSpPr/>
            <p:nvPr/>
          </p:nvSpPr>
          <p:spPr>
            <a:xfrm>
              <a:off x="2895600" y="3379423"/>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44" name="Rectangle: Rounded Corners 29"/>
            <p:cNvSpPr/>
            <p:nvPr/>
          </p:nvSpPr>
          <p:spPr>
            <a:xfrm>
              <a:off x="3864106" y="3405227"/>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245" name="Straight Arrow Connector 244"/>
            <p:cNvCxnSpPr>
              <a:cxnSpLocks/>
              <a:stCxn id="236" idx="1"/>
              <a:endCxn id="243" idx="3"/>
            </p:cNvCxnSpPr>
            <p:nvPr/>
          </p:nvCxnSpPr>
          <p:spPr>
            <a:xfrm flipH="1" flipV="1">
              <a:off x="3276600" y="3463595"/>
              <a:ext cx="201652" cy="182739"/>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6" name="Straight Arrow Connector 245"/>
            <p:cNvCxnSpPr>
              <a:cxnSpLocks/>
              <a:stCxn id="236" idx="3"/>
              <a:endCxn id="244" idx="1"/>
            </p:cNvCxnSpPr>
            <p:nvPr/>
          </p:nvCxnSpPr>
          <p:spPr>
            <a:xfrm flipV="1">
              <a:off x="3676084" y="3489399"/>
              <a:ext cx="188022" cy="156935"/>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7" name="Straight Arrow Connector 246"/>
            <p:cNvCxnSpPr>
              <a:cxnSpLocks/>
              <a:stCxn id="236" idx="0"/>
              <a:endCxn id="237" idx="2"/>
            </p:cNvCxnSpPr>
            <p:nvPr/>
          </p:nvCxnSpPr>
          <p:spPr>
            <a:xfrm flipV="1">
              <a:off x="3577168" y="3170084"/>
              <a:ext cx="138539" cy="285750"/>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8" name="Straight Arrow Connector 247"/>
            <p:cNvCxnSpPr>
              <a:cxnSpLocks/>
              <a:stCxn id="237" idx="1"/>
              <a:endCxn id="242" idx="3"/>
            </p:cNvCxnSpPr>
            <p:nvPr/>
          </p:nvCxnSpPr>
          <p:spPr>
            <a:xfrm flipH="1" flipV="1">
              <a:off x="3396324" y="2725294"/>
              <a:ext cx="220467" cy="254290"/>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9" name="Straight Arrow Connector 248"/>
            <p:cNvCxnSpPr>
              <a:cxnSpLocks/>
              <a:stCxn id="237" idx="3"/>
              <a:endCxn id="240" idx="1"/>
            </p:cNvCxnSpPr>
            <p:nvPr/>
          </p:nvCxnSpPr>
          <p:spPr>
            <a:xfrm flipV="1">
              <a:off x="3814623" y="2716774"/>
              <a:ext cx="190956" cy="262810"/>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0" name="Straight Arrow Connector 249"/>
            <p:cNvCxnSpPr>
              <a:cxnSpLocks/>
              <a:stCxn id="237" idx="0"/>
              <a:endCxn id="238" idx="2"/>
            </p:cNvCxnSpPr>
            <p:nvPr/>
          </p:nvCxnSpPr>
          <p:spPr>
            <a:xfrm flipH="1" flipV="1">
              <a:off x="3611794" y="2457907"/>
              <a:ext cx="103913" cy="331177"/>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1" name="Straight Arrow Connector 250"/>
            <p:cNvCxnSpPr>
              <a:cxnSpLocks/>
              <a:stCxn id="238" idx="1"/>
              <a:endCxn id="241" idx="3"/>
            </p:cNvCxnSpPr>
            <p:nvPr/>
          </p:nvCxnSpPr>
          <p:spPr>
            <a:xfrm flipH="1" flipV="1">
              <a:off x="3309509" y="2005929"/>
              <a:ext cx="203369" cy="261478"/>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2" name="Straight Arrow Connector 251"/>
            <p:cNvCxnSpPr>
              <a:cxnSpLocks/>
              <a:stCxn id="238" idx="3"/>
              <a:endCxn id="239" idx="1"/>
            </p:cNvCxnSpPr>
            <p:nvPr/>
          </p:nvCxnSpPr>
          <p:spPr>
            <a:xfrm flipV="1">
              <a:off x="3710710" y="1933435"/>
              <a:ext cx="142814" cy="333972"/>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53" name="Group 252"/>
          <p:cNvGrpSpPr/>
          <p:nvPr/>
        </p:nvGrpSpPr>
        <p:grpSpPr>
          <a:xfrm rot="2579327">
            <a:off x="2167349" y="1890236"/>
            <a:ext cx="1490979" cy="1987571"/>
            <a:chOff x="2895600" y="1849263"/>
            <a:chExt cx="1490979" cy="1987571"/>
          </a:xfrm>
        </p:grpSpPr>
        <p:sp>
          <p:nvSpPr>
            <p:cNvPr id="254" name="Rectangle: Rounded Corners 21"/>
            <p:cNvSpPr/>
            <p:nvPr/>
          </p:nvSpPr>
          <p:spPr>
            <a:xfrm>
              <a:off x="3478252" y="3455834"/>
              <a:ext cx="197832" cy="381000"/>
            </a:xfrm>
            <a:prstGeom prst="roundRect">
              <a:avLst/>
            </a:prstGeom>
            <a:solidFill>
              <a:schemeClr val="accent3">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55" name="Rectangle: Rounded Corners 22"/>
            <p:cNvSpPr/>
            <p:nvPr/>
          </p:nvSpPr>
          <p:spPr>
            <a:xfrm>
              <a:off x="3616791" y="2789084"/>
              <a:ext cx="197832" cy="381000"/>
            </a:xfrm>
            <a:prstGeom prst="roundRect">
              <a:avLst/>
            </a:prstGeom>
            <a:solidFill>
              <a:schemeClr val="accent3">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56" name="Rectangle: Rounded Corners 23"/>
            <p:cNvSpPr/>
            <p:nvPr/>
          </p:nvSpPr>
          <p:spPr>
            <a:xfrm>
              <a:off x="3512878" y="2076907"/>
              <a:ext cx="197832" cy="381000"/>
            </a:xfrm>
            <a:prstGeom prst="roundRect">
              <a:avLst/>
            </a:prstGeom>
            <a:solidFill>
              <a:schemeClr val="accent3">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57" name="Rectangle: Rounded Corners 24"/>
            <p:cNvSpPr/>
            <p:nvPr/>
          </p:nvSpPr>
          <p:spPr>
            <a:xfrm>
              <a:off x="3853524" y="1849263"/>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58" name="Rectangle: Rounded Corners 25"/>
            <p:cNvSpPr/>
            <p:nvPr/>
          </p:nvSpPr>
          <p:spPr>
            <a:xfrm>
              <a:off x="4005579" y="2632602"/>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59" name="Rectangle: Rounded Corners 26"/>
            <p:cNvSpPr/>
            <p:nvPr/>
          </p:nvSpPr>
          <p:spPr>
            <a:xfrm>
              <a:off x="2928509" y="1921757"/>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60" name="Rectangle: Rounded Corners 27"/>
            <p:cNvSpPr/>
            <p:nvPr/>
          </p:nvSpPr>
          <p:spPr>
            <a:xfrm>
              <a:off x="3015324" y="2641122"/>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61" name="Rectangle: Rounded Corners 28"/>
            <p:cNvSpPr/>
            <p:nvPr/>
          </p:nvSpPr>
          <p:spPr>
            <a:xfrm>
              <a:off x="2895600" y="3379423"/>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62" name="Rectangle: Rounded Corners 29"/>
            <p:cNvSpPr/>
            <p:nvPr/>
          </p:nvSpPr>
          <p:spPr>
            <a:xfrm>
              <a:off x="3864106" y="3405227"/>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263" name="Straight Arrow Connector 262"/>
            <p:cNvCxnSpPr>
              <a:cxnSpLocks/>
              <a:stCxn id="254" idx="1"/>
              <a:endCxn id="261" idx="3"/>
            </p:cNvCxnSpPr>
            <p:nvPr/>
          </p:nvCxnSpPr>
          <p:spPr>
            <a:xfrm flipH="1" flipV="1">
              <a:off x="3276600" y="3463595"/>
              <a:ext cx="201652" cy="182739"/>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4" name="Straight Arrow Connector 263"/>
            <p:cNvCxnSpPr>
              <a:cxnSpLocks/>
              <a:stCxn id="254" idx="3"/>
              <a:endCxn id="262" idx="1"/>
            </p:cNvCxnSpPr>
            <p:nvPr/>
          </p:nvCxnSpPr>
          <p:spPr>
            <a:xfrm flipV="1">
              <a:off x="3676084" y="3489399"/>
              <a:ext cx="188022" cy="156935"/>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5" name="Straight Arrow Connector 264"/>
            <p:cNvCxnSpPr>
              <a:cxnSpLocks/>
              <a:stCxn id="254" idx="0"/>
              <a:endCxn id="255" idx="2"/>
            </p:cNvCxnSpPr>
            <p:nvPr/>
          </p:nvCxnSpPr>
          <p:spPr>
            <a:xfrm flipV="1">
              <a:off x="3577168" y="3170084"/>
              <a:ext cx="138539" cy="285750"/>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6" name="Straight Arrow Connector 265"/>
            <p:cNvCxnSpPr>
              <a:cxnSpLocks/>
              <a:stCxn id="255" idx="1"/>
              <a:endCxn id="260" idx="3"/>
            </p:cNvCxnSpPr>
            <p:nvPr/>
          </p:nvCxnSpPr>
          <p:spPr>
            <a:xfrm flipH="1" flipV="1">
              <a:off x="3396324" y="2725294"/>
              <a:ext cx="220467" cy="254290"/>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7" name="Straight Arrow Connector 266"/>
            <p:cNvCxnSpPr>
              <a:cxnSpLocks/>
              <a:stCxn id="255" idx="3"/>
              <a:endCxn id="258" idx="1"/>
            </p:cNvCxnSpPr>
            <p:nvPr/>
          </p:nvCxnSpPr>
          <p:spPr>
            <a:xfrm flipV="1">
              <a:off x="3814623" y="2716774"/>
              <a:ext cx="190956" cy="262810"/>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8" name="Straight Arrow Connector 267"/>
            <p:cNvCxnSpPr>
              <a:cxnSpLocks/>
              <a:stCxn id="255" idx="0"/>
              <a:endCxn id="256" idx="2"/>
            </p:cNvCxnSpPr>
            <p:nvPr/>
          </p:nvCxnSpPr>
          <p:spPr>
            <a:xfrm flipH="1" flipV="1">
              <a:off x="3611794" y="2457907"/>
              <a:ext cx="103913" cy="331177"/>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9" name="Straight Arrow Connector 268"/>
            <p:cNvCxnSpPr>
              <a:cxnSpLocks/>
              <a:stCxn id="256" idx="1"/>
              <a:endCxn id="259" idx="3"/>
            </p:cNvCxnSpPr>
            <p:nvPr/>
          </p:nvCxnSpPr>
          <p:spPr>
            <a:xfrm flipH="1" flipV="1">
              <a:off x="3309509" y="2005929"/>
              <a:ext cx="203369" cy="261478"/>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0" name="Straight Arrow Connector 269"/>
            <p:cNvCxnSpPr>
              <a:cxnSpLocks/>
              <a:stCxn id="256" idx="3"/>
              <a:endCxn id="257" idx="1"/>
            </p:cNvCxnSpPr>
            <p:nvPr/>
          </p:nvCxnSpPr>
          <p:spPr>
            <a:xfrm flipV="1">
              <a:off x="3710710" y="1933435"/>
              <a:ext cx="142814" cy="333972"/>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71" name="Group 270"/>
          <p:cNvGrpSpPr/>
          <p:nvPr/>
        </p:nvGrpSpPr>
        <p:grpSpPr>
          <a:xfrm rot="15159388">
            <a:off x="3775581" y="1081375"/>
            <a:ext cx="1490979" cy="1987571"/>
            <a:chOff x="2895600" y="1849263"/>
            <a:chExt cx="1490979" cy="1987571"/>
          </a:xfrm>
        </p:grpSpPr>
        <p:sp>
          <p:nvSpPr>
            <p:cNvPr id="272" name="Rectangle: Rounded Corners 21"/>
            <p:cNvSpPr/>
            <p:nvPr/>
          </p:nvSpPr>
          <p:spPr>
            <a:xfrm>
              <a:off x="3478252" y="3455834"/>
              <a:ext cx="197832" cy="381000"/>
            </a:xfrm>
            <a:prstGeom prst="roundRect">
              <a:avLst/>
            </a:prstGeom>
            <a:solidFill>
              <a:schemeClr val="accent3">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73" name="Rectangle: Rounded Corners 22"/>
            <p:cNvSpPr/>
            <p:nvPr/>
          </p:nvSpPr>
          <p:spPr>
            <a:xfrm>
              <a:off x="3616791" y="2789084"/>
              <a:ext cx="197832" cy="381000"/>
            </a:xfrm>
            <a:prstGeom prst="roundRect">
              <a:avLst/>
            </a:prstGeom>
            <a:solidFill>
              <a:schemeClr val="accent3">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74" name="Rectangle: Rounded Corners 23"/>
            <p:cNvSpPr/>
            <p:nvPr/>
          </p:nvSpPr>
          <p:spPr>
            <a:xfrm>
              <a:off x="3512878" y="2076907"/>
              <a:ext cx="197832" cy="381000"/>
            </a:xfrm>
            <a:prstGeom prst="roundRect">
              <a:avLst/>
            </a:prstGeom>
            <a:solidFill>
              <a:schemeClr val="accent3">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75" name="Rectangle: Rounded Corners 24"/>
            <p:cNvSpPr/>
            <p:nvPr/>
          </p:nvSpPr>
          <p:spPr>
            <a:xfrm>
              <a:off x="3853524" y="1849263"/>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76" name="Rectangle: Rounded Corners 25"/>
            <p:cNvSpPr/>
            <p:nvPr/>
          </p:nvSpPr>
          <p:spPr>
            <a:xfrm>
              <a:off x="4005579" y="2632602"/>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77" name="Rectangle: Rounded Corners 26"/>
            <p:cNvSpPr/>
            <p:nvPr/>
          </p:nvSpPr>
          <p:spPr>
            <a:xfrm>
              <a:off x="2928509" y="1921757"/>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78" name="Rectangle: Rounded Corners 27"/>
            <p:cNvSpPr/>
            <p:nvPr/>
          </p:nvSpPr>
          <p:spPr>
            <a:xfrm>
              <a:off x="3015324" y="2641122"/>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79" name="Rectangle: Rounded Corners 28"/>
            <p:cNvSpPr/>
            <p:nvPr/>
          </p:nvSpPr>
          <p:spPr>
            <a:xfrm>
              <a:off x="2895600" y="3379423"/>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80" name="Rectangle: Rounded Corners 29"/>
            <p:cNvSpPr/>
            <p:nvPr/>
          </p:nvSpPr>
          <p:spPr>
            <a:xfrm>
              <a:off x="3864106" y="3405227"/>
              <a:ext cx="381000" cy="168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281" name="Straight Arrow Connector 280"/>
            <p:cNvCxnSpPr>
              <a:cxnSpLocks/>
              <a:stCxn id="272" idx="1"/>
              <a:endCxn id="279" idx="3"/>
            </p:cNvCxnSpPr>
            <p:nvPr/>
          </p:nvCxnSpPr>
          <p:spPr>
            <a:xfrm flipH="1" flipV="1">
              <a:off x="3276600" y="3463595"/>
              <a:ext cx="201652" cy="182739"/>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2" name="Straight Arrow Connector 281"/>
            <p:cNvCxnSpPr>
              <a:cxnSpLocks/>
              <a:stCxn id="272" idx="3"/>
              <a:endCxn id="280" idx="1"/>
            </p:cNvCxnSpPr>
            <p:nvPr/>
          </p:nvCxnSpPr>
          <p:spPr>
            <a:xfrm flipV="1">
              <a:off x="3676084" y="3489399"/>
              <a:ext cx="188022" cy="156935"/>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3" name="Straight Arrow Connector 282"/>
            <p:cNvCxnSpPr>
              <a:cxnSpLocks/>
              <a:stCxn id="272" idx="0"/>
              <a:endCxn id="273" idx="2"/>
            </p:cNvCxnSpPr>
            <p:nvPr/>
          </p:nvCxnSpPr>
          <p:spPr>
            <a:xfrm flipV="1">
              <a:off x="3577168" y="3170084"/>
              <a:ext cx="138539" cy="285750"/>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4" name="Straight Arrow Connector 283"/>
            <p:cNvCxnSpPr>
              <a:cxnSpLocks/>
              <a:stCxn id="273" idx="1"/>
              <a:endCxn id="278" idx="3"/>
            </p:cNvCxnSpPr>
            <p:nvPr/>
          </p:nvCxnSpPr>
          <p:spPr>
            <a:xfrm flipH="1" flipV="1">
              <a:off x="3396324" y="2725294"/>
              <a:ext cx="220467" cy="254290"/>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5" name="Straight Arrow Connector 284"/>
            <p:cNvCxnSpPr>
              <a:cxnSpLocks/>
              <a:stCxn id="273" idx="3"/>
              <a:endCxn id="276" idx="1"/>
            </p:cNvCxnSpPr>
            <p:nvPr/>
          </p:nvCxnSpPr>
          <p:spPr>
            <a:xfrm flipV="1">
              <a:off x="3814623" y="2716774"/>
              <a:ext cx="190956" cy="262810"/>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6" name="Straight Arrow Connector 285"/>
            <p:cNvCxnSpPr>
              <a:cxnSpLocks/>
              <a:stCxn id="273" idx="0"/>
              <a:endCxn id="274" idx="2"/>
            </p:cNvCxnSpPr>
            <p:nvPr/>
          </p:nvCxnSpPr>
          <p:spPr>
            <a:xfrm flipH="1" flipV="1">
              <a:off x="3611794" y="2457907"/>
              <a:ext cx="103913" cy="331177"/>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7" name="Straight Arrow Connector 286"/>
            <p:cNvCxnSpPr>
              <a:cxnSpLocks/>
              <a:stCxn id="274" idx="1"/>
              <a:endCxn id="277" idx="3"/>
            </p:cNvCxnSpPr>
            <p:nvPr/>
          </p:nvCxnSpPr>
          <p:spPr>
            <a:xfrm flipH="1" flipV="1">
              <a:off x="3309509" y="2005929"/>
              <a:ext cx="203369" cy="261478"/>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8" name="Straight Arrow Connector 287"/>
            <p:cNvCxnSpPr>
              <a:cxnSpLocks/>
              <a:stCxn id="274" idx="3"/>
              <a:endCxn id="275" idx="1"/>
            </p:cNvCxnSpPr>
            <p:nvPr/>
          </p:nvCxnSpPr>
          <p:spPr>
            <a:xfrm flipV="1">
              <a:off x="3710710" y="1933435"/>
              <a:ext cx="142814" cy="333972"/>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59227795"/>
      </p:ext>
    </p:extLst>
  </p:cSld>
  <p:clrMapOvr>
    <a:masterClrMapping/>
  </p:clrMapOvr>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8" presetClass="emph" presetSubtype="0" accel="60000" fill="hold" nodeType="clickEffect" p14:presetBounceEnd="45000">
                                      <p:stCondLst>
                                        <p:cond delay="0"/>
                                      </p:stCondLst>
                                      <p:childTnLst>
                                        <p:animRot by="5400000" p14:bounceEnd="45000">
                                          <p:cBhvr>
                                            <p:cTn id="10" dur="1000" fill="hold"/>
                                            <p:tgtEl>
                                              <p:spTgt spid="31"/>
                                            </p:tgtEl>
                                            <p:attrNameLst>
                                              <p:attrName>r</p:attrName>
                                            </p:attrNameLst>
                                          </p:cBhvr>
                                        </p:animRot>
                                      </p:childTnLst>
                                    </p:cTn>
                                  </p:par>
                                  <p:par>
                                    <p:cTn id="11" presetID="42" presetClass="path" presetSubtype="0" accel="60000" fill="hold" nodeType="withEffect">
                                      <p:stCondLst>
                                        <p:cond delay="0"/>
                                      </p:stCondLst>
                                      <p:childTnLst>
                                        <p:animMotion origin="layout" path="M -2.77778E-7 5.55112E-17 L 0.03212 0.05139 " pathEditMode="relative" rAng="0" ptsTypes="AA">
                                          <p:cBhvr>
                                            <p:cTn id="12" dur="500" fill="hold"/>
                                            <p:tgtEl>
                                              <p:spTgt spid="31"/>
                                            </p:tgtEl>
                                            <p:attrNameLst>
                                              <p:attrName>ppt_x</p:attrName>
                                              <p:attrName>ppt_y</p:attrName>
                                            </p:attrNameLst>
                                          </p:cBhvr>
                                          <p:rCtr x="1597" y="2556"/>
                                        </p:animMotion>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1" accel="50000" fill="hold" nodeType="clickEffect">
                                      <p:stCondLst>
                                        <p:cond delay="0"/>
                                      </p:stCondLst>
                                      <p:childTnLst>
                                        <p:set>
                                          <p:cBhvr>
                                            <p:cTn id="24" dur="1" fill="hold">
                                              <p:stCondLst>
                                                <p:cond delay="0"/>
                                              </p:stCondLst>
                                            </p:cTn>
                                            <p:tgtEl>
                                              <p:spTgt spid="114"/>
                                            </p:tgtEl>
                                            <p:attrNameLst>
                                              <p:attrName>style.visibility</p:attrName>
                                            </p:attrNameLst>
                                          </p:cBhvr>
                                          <p:to>
                                            <p:strVal val="visible"/>
                                          </p:to>
                                        </p:set>
                                        <p:anim calcmode="lin" valueType="num">
                                          <p:cBhvr additive="base">
                                            <p:cTn id="25" dur="300" fill="hold"/>
                                            <p:tgtEl>
                                              <p:spTgt spid="114"/>
                                            </p:tgtEl>
                                            <p:attrNameLst>
                                              <p:attrName>ppt_x</p:attrName>
                                            </p:attrNameLst>
                                          </p:cBhvr>
                                          <p:tavLst>
                                            <p:tav tm="0">
                                              <p:val>
                                                <p:strVal val="#ppt_x"/>
                                              </p:val>
                                            </p:tav>
                                            <p:tav tm="100000">
                                              <p:val>
                                                <p:strVal val="#ppt_x"/>
                                              </p:val>
                                            </p:tav>
                                          </p:tavLst>
                                        </p:anim>
                                        <p:anim calcmode="lin" valueType="num">
                                          <p:cBhvr additive="base">
                                            <p:cTn id="26" dur="300" fill="hold"/>
                                            <p:tgtEl>
                                              <p:spTgt spid="114"/>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accel="50000" fill="hold" nodeType="clickEffect">
                                      <p:stCondLst>
                                        <p:cond delay="0"/>
                                      </p:stCondLst>
                                      <p:childTnLst>
                                        <p:set>
                                          <p:cBhvr>
                                            <p:cTn id="30" dur="1" fill="hold">
                                              <p:stCondLst>
                                                <p:cond delay="0"/>
                                              </p:stCondLst>
                                            </p:cTn>
                                            <p:tgtEl>
                                              <p:spTgt spid="217"/>
                                            </p:tgtEl>
                                            <p:attrNameLst>
                                              <p:attrName>style.visibility</p:attrName>
                                            </p:attrNameLst>
                                          </p:cBhvr>
                                          <p:to>
                                            <p:strVal val="visible"/>
                                          </p:to>
                                        </p:set>
                                        <p:anim calcmode="lin" valueType="num">
                                          <p:cBhvr additive="base">
                                            <p:cTn id="31" dur="300" fill="hold"/>
                                            <p:tgtEl>
                                              <p:spTgt spid="217"/>
                                            </p:tgtEl>
                                            <p:attrNameLst>
                                              <p:attrName>ppt_x</p:attrName>
                                            </p:attrNameLst>
                                          </p:cBhvr>
                                          <p:tavLst>
                                            <p:tav tm="0">
                                              <p:val>
                                                <p:strVal val="#ppt_x"/>
                                              </p:val>
                                            </p:tav>
                                            <p:tav tm="100000">
                                              <p:val>
                                                <p:strVal val="#ppt_x"/>
                                              </p:val>
                                            </p:tav>
                                          </p:tavLst>
                                        </p:anim>
                                        <p:anim calcmode="lin" valueType="num">
                                          <p:cBhvr additive="base">
                                            <p:cTn id="32" dur="300" fill="hold"/>
                                            <p:tgtEl>
                                              <p:spTgt spid="217"/>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accel="50000" fill="hold" nodeType="clickEffect">
                                      <p:stCondLst>
                                        <p:cond delay="0"/>
                                      </p:stCondLst>
                                      <p:childTnLst>
                                        <p:set>
                                          <p:cBhvr>
                                            <p:cTn id="36" dur="1" fill="hold">
                                              <p:stCondLst>
                                                <p:cond delay="0"/>
                                              </p:stCondLst>
                                            </p:cTn>
                                            <p:tgtEl>
                                              <p:spTgt spid="235"/>
                                            </p:tgtEl>
                                            <p:attrNameLst>
                                              <p:attrName>style.visibility</p:attrName>
                                            </p:attrNameLst>
                                          </p:cBhvr>
                                          <p:to>
                                            <p:strVal val="visible"/>
                                          </p:to>
                                        </p:set>
                                        <p:anim calcmode="lin" valueType="num">
                                          <p:cBhvr additive="base">
                                            <p:cTn id="37" dur="300" fill="hold"/>
                                            <p:tgtEl>
                                              <p:spTgt spid="235"/>
                                            </p:tgtEl>
                                            <p:attrNameLst>
                                              <p:attrName>ppt_x</p:attrName>
                                            </p:attrNameLst>
                                          </p:cBhvr>
                                          <p:tavLst>
                                            <p:tav tm="0">
                                              <p:val>
                                                <p:strVal val="#ppt_x"/>
                                              </p:val>
                                            </p:tav>
                                            <p:tav tm="100000">
                                              <p:val>
                                                <p:strVal val="#ppt_x"/>
                                              </p:val>
                                            </p:tav>
                                          </p:tavLst>
                                        </p:anim>
                                        <p:anim calcmode="lin" valueType="num">
                                          <p:cBhvr additive="base">
                                            <p:cTn id="38" dur="300" fill="hold"/>
                                            <p:tgtEl>
                                              <p:spTgt spid="235"/>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accel="50000" fill="hold" nodeType="clickEffect">
                                      <p:stCondLst>
                                        <p:cond delay="0"/>
                                      </p:stCondLst>
                                      <p:childTnLst>
                                        <p:set>
                                          <p:cBhvr>
                                            <p:cTn id="42" dur="1" fill="hold">
                                              <p:stCondLst>
                                                <p:cond delay="0"/>
                                              </p:stCondLst>
                                            </p:cTn>
                                            <p:tgtEl>
                                              <p:spTgt spid="253"/>
                                            </p:tgtEl>
                                            <p:attrNameLst>
                                              <p:attrName>style.visibility</p:attrName>
                                            </p:attrNameLst>
                                          </p:cBhvr>
                                          <p:to>
                                            <p:strVal val="visible"/>
                                          </p:to>
                                        </p:set>
                                        <p:anim calcmode="lin" valueType="num">
                                          <p:cBhvr additive="base">
                                            <p:cTn id="43" dur="300" fill="hold"/>
                                            <p:tgtEl>
                                              <p:spTgt spid="253"/>
                                            </p:tgtEl>
                                            <p:attrNameLst>
                                              <p:attrName>ppt_x</p:attrName>
                                            </p:attrNameLst>
                                          </p:cBhvr>
                                          <p:tavLst>
                                            <p:tav tm="0">
                                              <p:val>
                                                <p:strVal val="#ppt_x"/>
                                              </p:val>
                                            </p:tav>
                                            <p:tav tm="100000">
                                              <p:val>
                                                <p:strVal val="#ppt_x"/>
                                              </p:val>
                                            </p:tav>
                                          </p:tavLst>
                                        </p:anim>
                                        <p:anim calcmode="lin" valueType="num">
                                          <p:cBhvr additive="base">
                                            <p:cTn id="44" dur="300" fill="hold"/>
                                            <p:tgtEl>
                                              <p:spTgt spid="253"/>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accel="50000" fill="hold" nodeType="clickEffect">
                                      <p:stCondLst>
                                        <p:cond delay="0"/>
                                      </p:stCondLst>
                                      <p:childTnLst>
                                        <p:set>
                                          <p:cBhvr>
                                            <p:cTn id="48" dur="1" fill="hold">
                                              <p:stCondLst>
                                                <p:cond delay="0"/>
                                              </p:stCondLst>
                                            </p:cTn>
                                            <p:tgtEl>
                                              <p:spTgt spid="271"/>
                                            </p:tgtEl>
                                            <p:attrNameLst>
                                              <p:attrName>style.visibility</p:attrName>
                                            </p:attrNameLst>
                                          </p:cBhvr>
                                          <p:to>
                                            <p:strVal val="visible"/>
                                          </p:to>
                                        </p:set>
                                        <p:anim calcmode="lin" valueType="num">
                                          <p:cBhvr additive="base">
                                            <p:cTn id="49" dur="300" fill="hold"/>
                                            <p:tgtEl>
                                              <p:spTgt spid="271"/>
                                            </p:tgtEl>
                                            <p:attrNameLst>
                                              <p:attrName>ppt_x</p:attrName>
                                            </p:attrNameLst>
                                          </p:cBhvr>
                                          <p:tavLst>
                                            <p:tav tm="0">
                                              <p:val>
                                                <p:strVal val="#ppt_x"/>
                                              </p:val>
                                            </p:tav>
                                            <p:tav tm="100000">
                                              <p:val>
                                                <p:strVal val="#ppt_x"/>
                                              </p:val>
                                            </p:tav>
                                          </p:tavLst>
                                        </p:anim>
                                        <p:anim calcmode="lin" valueType="num">
                                          <p:cBhvr additive="base">
                                            <p:cTn id="50" dur="300" fill="hold"/>
                                            <p:tgtEl>
                                              <p:spTgt spid="27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113"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8" presetClass="emph" presetSubtype="0" accel="60000" fill="hold" nodeType="clickEffect">
                                      <p:stCondLst>
                                        <p:cond delay="0"/>
                                      </p:stCondLst>
                                      <p:childTnLst>
                                        <p:animRot by="5400000">
                                          <p:cBhvr>
                                            <p:cTn id="10" dur="1000" fill="hold"/>
                                            <p:tgtEl>
                                              <p:spTgt spid="31"/>
                                            </p:tgtEl>
                                            <p:attrNameLst>
                                              <p:attrName>r</p:attrName>
                                            </p:attrNameLst>
                                          </p:cBhvr>
                                        </p:animRot>
                                      </p:childTnLst>
                                    </p:cTn>
                                  </p:par>
                                  <p:par>
                                    <p:cTn id="11" presetID="42" presetClass="path" presetSubtype="0" accel="60000" fill="hold" nodeType="withEffect">
                                      <p:stCondLst>
                                        <p:cond delay="0"/>
                                      </p:stCondLst>
                                      <p:childTnLst>
                                        <p:animMotion origin="layout" path="M -2.77778E-7 5.55112E-17 L 0.03212 0.05139 " pathEditMode="relative" rAng="0" ptsTypes="AA">
                                          <p:cBhvr>
                                            <p:cTn id="12" dur="500" fill="hold"/>
                                            <p:tgtEl>
                                              <p:spTgt spid="31"/>
                                            </p:tgtEl>
                                            <p:attrNameLst>
                                              <p:attrName>ppt_x</p:attrName>
                                              <p:attrName>ppt_y</p:attrName>
                                            </p:attrNameLst>
                                          </p:cBhvr>
                                          <p:rCtr x="1597" y="2556"/>
                                        </p:animMotion>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1" accel="50000" fill="hold" nodeType="clickEffect">
                                      <p:stCondLst>
                                        <p:cond delay="0"/>
                                      </p:stCondLst>
                                      <p:childTnLst>
                                        <p:set>
                                          <p:cBhvr>
                                            <p:cTn id="24" dur="1" fill="hold">
                                              <p:stCondLst>
                                                <p:cond delay="0"/>
                                              </p:stCondLst>
                                            </p:cTn>
                                            <p:tgtEl>
                                              <p:spTgt spid="114"/>
                                            </p:tgtEl>
                                            <p:attrNameLst>
                                              <p:attrName>style.visibility</p:attrName>
                                            </p:attrNameLst>
                                          </p:cBhvr>
                                          <p:to>
                                            <p:strVal val="visible"/>
                                          </p:to>
                                        </p:set>
                                        <p:anim calcmode="lin" valueType="num">
                                          <p:cBhvr additive="base">
                                            <p:cTn id="25" dur="300" fill="hold"/>
                                            <p:tgtEl>
                                              <p:spTgt spid="114"/>
                                            </p:tgtEl>
                                            <p:attrNameLst>
                                              <p:attrName>ppt_x</p:attrName>
                                            </p:attrNameLst>
                                          </p:cBhvr>
                                          <p:tavLst>
                                            <p:tav tm="0">
                                              <p:val>
                                                <p:strVal val="#ppt_x"/>
                                              </p:val>
                                            </p:tav>
                                            <p:tav tm="100000">
                                              <p:val>
                                                <p:strVal val="#ppt_x"/>
                                              </p:val>
                                            </p:tav>
                                          </p:tavLst>
                                        </p:anim>
                                        <p:anim calcmode="lin" valueType="num">
                                          <p:cBhvr additive="base">
                                            <p:cTn id="26" dur="300" fill="hold"/>
                                            <p:tgtEl>
                                              <p:spTgt spid="114"/>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accel="50000" fill="hold" nodeType="clickEffect">
                                      <p:stCondLst>
                                        <p:cond delay="0"/>
                                      </p:stCondLst>
                                      <p:childTnLst>
                                        <p:set>
                                          <p:cBhvr>
                                            <p:cTn id="30" dur="1" fill="hold">
                                              <p:stCondLst>
                                                <p:cond delay="0"/>
                                              </p:stCondLst>
                                            </p:cTn>
                                            <p:tgtEl>
                                              <p:spTgt spid="217"/>
                                            </p:tgtEl>
                                            <p:attrNameLst>
                                              <p:attrName>style.visibility</p:attrName>
                                            </p:attrNameLst>
                                          </p:cBhvr>
                                          <p:to>
                                            <p:strVal val="visible"/>
                                          </p:to>
                                        </p:set>
                                        <p:anim calcmode="lin" valueType="num">
                                          <p:cBhvr additive="base">
                                            <p:cTn id="31" dur="300" fill="hold"/>
                                            <p:tgtEl>
                                              <p:spTgt spid="217"/>
                                            </p:tgtEl>
                                            <p:attrNameLst>
                                              <p:attrName>ppt_x</p:attrName>
                                            </p:attrNameLst>
                                          </p:cBhvr>
                                          <p:tavLst>
                                            <p:tav tm="0">
                                              <p:val>
                                                <p:strVal val="#ppt_x"/>
                                              </p:val>
                                            </p:tav>
                                            <p:tav tm="100000">
                                              <p:val>
                                                <p:strVal val="#ppt_x"/>
                                              </p:val>
                                            </p:tav>
                                          </p:tavLst>
                                        </p:anim>
                                        <p:anim calcmode="lin" valueType="num">
                                          <p:cBhvr additive="base">
                                            <p:cTn id="32" dur="300" fill="hold"/>
                                            <p:tgtEl>
                                              <p:spTgt spid="217"/>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accel="50000" fill="hold" nodeType="clickEffect">
                                      <p:stCondLst>
                                        <p:cond delay="0"/>
                                      </p:stCondLst>
                                      <p:childTnLst>
                                        <p:set>
                                          <p:cBhvr>
                                            <p:cTn id="36" dur="1" fill="hold">
                                              <p:stCondLst>
                                                <p:cond delay="0"/>
                                              </p:stCondLst>
                                            </p:cTn>
                                            <p:tgtEl>
                                              <p:spTgt spid="235"/>
                                            </p:tgtEl>
                                            <p:attrNameLst>
                                              <p:attrName>style.visibility</p:attrName>
                                            </p:attrNameLst>
                                          </p:cBhvr>
                                          <p:to>
                                            <p:strVal val="visible"/>
                                          </p:to>
                                        </p:set>
                                        <p:anim calcmode="lin" valueType="num">
                                          <p:cBhvr additive="base">
                                            <p:cTn id="37" dur="300" fill="hold"/>
                                            <p:tgtEl>
                                              <p:spTgt spid="235"/>
                                            </p:tgtEl>
                                            <p:attrNameLst>
                                              <p:attrName>ppt_x</p:attrName>
                                            </p:attrNameLst>
                                          </p:cBhvr>
                                          <p:tavLst>
                                            <p:tav tm="0">
                                              <p:val>
                                                <p:strVal val="#ppt_x"/>
                                              </p:val>
                                            </p:tav>
                                            <p:tav tm="100000">
                                              <p:val>
                                                <p:strVal val="#ppt_x"/>
                                              </p:val>
                                            </p:tav>
                                          </p:tavLst>
                                        </p:anim>
                                        <p:anim calcmode="lin" valueType="num">
                                          <p:cBhvr additive="base">
                                            <p:cTn id="38" dur="300" fill="hold"/>
                                            <p:tgtEl>
                                              <p:spTgt spid="235"/>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accel="50000" fill="hold" nodeType="clickEffect">
                                      <p:stCondLst>
                                        <p:cond delay="0"/>
                                      </p:stCondLst>
                                      <p:childTnLst>
                                        <p:set>
                                          <p:cBhvr>
                                            <p:cTn id="42" dur="1" fill="hold">
                                              <p:stCondLst>
                                                <p:cond delay="0"/>
                                              </p:stCondLst>
                                            </p:cTn>
                                            <p:tgtEl>
                                              <p:spTgt spid="253"/>
                                            </p:tgtEl>
                                            <p:attrNameLst>
                                              <p:attrName>style.visibility</p:attrName>
                                            </p:attrNameLst>
                                          </p:cBhvr>
                                          <p:to>
                                            <p:strVal val="visible"/>
                                          </p:to>
                                        </p:set>
                                        <p:anim calcmode="lin" valueType="num">
                                          <p:cBhvr additive="base">
                                            <p:cTn id="43" dur="300" fill="hold"/>
                                            <p:tgtEl>
                                              <p:spTgt spid="253"/>
                                            </p:tgtEl>
                                            <p:attrNameLst>
                                              <p:attrName>ppt_x</p:attrName>
                                            </p:attrNameLst>
                                          </p:cBhvr>
                                          <p:tavLst>
                                            <p:tav tm="0">
                                              <p:val>
                                                <p:strVal val="#ppt_x"/>
                                              </p:val>
                                            </p:tav>
                                            <p:tav tm="100000">
                                              <p:val>
                                                <p:strVal val="#ppt_x"/>
                                              </p:val>
                                            </p:tav>
                                          </p:tavLst>
                                        </p:anim>
                                        <p:anim calcmode="lin" valueType="num">
                                          <p:cBhvr additive="base">
                                            <p:cTn id="44" dur="300" fill="hold"/>
                                            <p:tgtEl>
                                              <p:spTgt spid="253"/>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accel="50000" fill="hold" nodeType="clickEffect">
                                      <p:stCondLst>
                                        <p:cond delay="0"/>
                                      </p:stCondLst>
                                      <p:childTnLst>
                                        <p:set>
                                          <p:cBhvr>
                                            <p:cTn id="48" dur="1" fill="hold">
                                              <p:stCondLst>
                                                <p:cond delay="0"/>
                                              </p:stCondLst>
                                            </p:cTn>
                                            <p:tgtEl>
                                              <p:spTgt spid="271"/>
                                            </p:tgtEl>
                                            <p:attrNameLst>
                                              <p:attrName>style.visibility</p:attrName>
                                            </p:attrNameLst>
                                          </p:cBhvr>
                                          <p:to>
                                            <p:strVal val="visible"/>
                                          </p:to>
                                        </p:set>
                                        <p:anim calcmode="lin" valueType="num">
                                          <p:cBhvr additive="base">
                                            <p:cTn id="49" dur="300" fill="hold"/>
                                            <p:tgtEl>
                                              <p:spTgt spid="271"/>
                                            </p:tgtEl>
                                            <p:attrNameLst>
                                              <p:attrName>ppt_x</p:attrName>
                                            </p:attrNameLst>
                                          </p:cBhvr>
                                          <p:tavLst>
                                            <p:tav tm="0">
                                              <p:val>
                                                <p:strVal val="#ppt_x"/>
                                              </p:val>
                                            </p:tav>
                                            <p:tav tm="100000">
                                              <p:val>
                                                <p:strVal val="#ppt_x"/>
                                              </p:val>
                                            </p:tav>
                                          </p:tavLst>
                                        </p:anim>
                                        <p:anim calcmode="lin" valueType="num">
                                          <p:cBhvr additive="base">
                                            <p:cTn id="50" dur="300" fill="hold"/>
                                            <p:tgtEl>
                                              <p:spTgt spid="27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113" grpId="0"/>
        </p:bldLst>
      </p:timing>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is a MEMORY LEAK.</a:t>
            </a:r>
          </a:p>
        </p:txBody>
      </p:sp>
      <p:sp>
        <p:nvSpPr>
          <p:cNvPr id="3" name="Content Placeholder 2"/>
          <p:cNvSpPr>
            <a:spLocks noGrp="1"/>
          </p:cNvSpPr>
          <p:nvPr>
            <p:ph idx="1"/>
          </p:nvPr>
        </p:nvSpPr>
        <p:spPr/>
        <p:txBody>
          <a:bodyPr/>
          <a:lstStyle/>
          <a:p>
            <a:r>
              <a:rPr lang="en-US" dirty="0">
                <a:solidFill>
                  <a:srgbClr val="FF0000"/>
                </a:solidFill>
              </a:rPr>
              <a:t>in C,</a:t>
            </a:r>
            <a:r>
              <a:rPr lang="en-US" dirty="0"/>
              <a:t> if heap memory becomes unreachable, </a:t>
            </a:r>
            <a:r>
              <a:rPr lang="en-US" b="1" dirty="0"/>
              <a:t>it’s a memory leak.</a:t>
            </a:r>
          </a:p>
          <a:p>
            <a:pPr lvl="1"/>
            <a:r>
              <a:rPr lang="en-US" i="1" dirty="0"/>
              <a:t>we can never deallocate it.</a:t>
            </a:r>
            <a:r>
              <a:rPr lang="en-US" dirty="0"/>
              <a:t> it's like it "leaked out" of your program.</a:t>
            </a:r>
          </a:p>
          <a:p>
            <a:r>
              <a:rPr lang="en-US" dirty="0"/>
              <a:t>the </a:t>
            </a:r>
            <a:r>
              <a:rPr lang="en-US" b="1" dirty="0"/>
              <a:t>only way to deallocate it </a:t>
            </a:r>
            <a:r>
              <a:rPr lang="en-US" dirty="0"/>
              <a:t>is to </a:t>
            </a:r>
            <a:r>
              <a:rPr lang="en-US" b="1" dirty="0"/>
              <a:t>exit your program.</a:t>
            </a:r>
          </a:p>
          <a:p>
            <a:pPr lvl="1"/>
            <a:r>
              <a:rPr lang="en-US" i="1" dirty="0"/>
              <a:t>all</a:t>
            </a:r>
            <a:r>
              <a:rPr lang="en-US" dirty="0"/>
              <a:t> your program's memory is deallocated when you exit.</a:t>
            </a:r>
          </a:p>
          <a:p>
            <a:r>
              <a:rPr lang="en-US" dirty="0"/>
              <a:t>decades of research have gone into making GC useful!</a:t>
            </a:r>
          </a:p>
          <a:p>
            <a:pPr lvl="1"/>
            <a:r>
              <a:rPr lang="en-US" b="1" dirty="0"/>
              <a:t>never take it for granted!</a:t>
            </a:r>
          </a:p>
          <a:p>
            <a:pPr lvl="1"/>
            <a:r>
              <a:rPr lang="en-US" dirty="0"/>
              <a:t>well, now that you’re using C, you’ll learn not to…</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25</a:t>
            </a:fld>
            <a:endParaRPr lang="en-US"/>
          </a:p>
        </p:txBody>
      </p:sp>
    </p:spTree>
    <p:extLst>
      <p:ext uri="{BB962C8B-B14F-4D97-AF65-F5344CB8AC3E}">
        <p14:creationId xmlns:p14="http://schemas.microsoft.com/office/powerpoint/2010/main" val="3629933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Heap</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3</a:t>
            </a:fld>
            <a:endParaRPr lang="en-US"/>
          </a:p>
        </p:txBody>
      </p:sp>
    </p:spTree>
    <p:extLst>
      <p:ext uri="{BB962C8B-B14F-4D97-AF65-F5344CB8AC3E}">
        <p14:creationId xmlns:p14="http://schemas.microsoft.com/office/powerpoint/2010/main" val="366215706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new worlds</a:t>
            </a:r>
          </a:p>
        </p:txBody>
      </p:sp>
      <p:sp>
        <p:nvSpPr>
          <p:cNvPr id="3" name="Content Placeholder 2"/>
          <p:cNvSpPr>
            <a:spLocks noGrp="1"/>
          </p:cNvSpPr>
          <p:nvPr>
            <p:ph idx="1"/>
          </p:nvPr>
        </p:nvSpPr>
        <p:spPr>
          <a:xfrm>
            <a:off x="152400" y="495301"/>
            <a:ext cx="8763000" cy="4571999"/>
          </a:xfrm>
        </p:spPr>
        <p:txBody>
          <a:bodyPr>
            <a:normAutofit/>
          </a:bodyPr>
          <a:lstStyle/>
          <a:p>
            <a:r>
              <a:rPr lang="en-US" dirty="0"/>
              <a:t>local variables are allocated</a:t>
            </a:r>
            <a:r>
              <a:rPr lang="mr-IN" dirty="0"/>
              <a:t>…</a:t>
            </a:r>
            <a:r>
              <a:rPr lang="en-US" dirty="0"/>
              <a:t> where, again?</a:t>
            </a:r>
          </a:p>
          <a:p>
            <a:pPr lvl="1"/>
            <a:r>
              <a:rPr lang="en-US" dirty="0"/>
              <a:t>what is their lifetime (from allocation to deallocation)?</a:t>
            </a:r>
          </a:p>
          <a:p>
            <a:r>
              <a:rPr lang="en-US" b="1" dirty="0"/>
              <a:t>global</a:t>
            </a:r>
            <a:r>
              <a:rPr lang="en-US" dirty="0"/>
              <a:t> variables are put in the </a:t>
            </a:r>
            <a:r>
              <a:rPr lang="en-US" b="1" dirty="0"/>
              <a:t>data segment</a:t>
            </a:r>
          </a:p>
          <a:p>
            <a:pPr lvl="1"/>
            <a:r>
              <a:rPr lang="en-US" dirty="0"/>
              <a:t>this area is </a:t>
            </a:r>
            <a:r>
              <a:rPr lang="en-US" b="1" dirty="0"/>
              <a:t>automatically allocated</a:t>
            </a:r>
            <a:r>
              <a:rPr lang="en-US" dirty="0"/>
              <a:t> by the OS</a:t>
            </a:r>
          </a:p>
          <a:p>
            <a:pPr lvl="1"/>
            <a:r>
              <a:rPr lang="en-US" dirty="0"/>
              <a:t>its </a:t>
            </a:r>
            <a:r>
              <a:rPr lang="en-US" b="1" dirty="0"/>
              <a:t>lifetime</a:t>
            </a:r>
            <a:r>
              <a:rPr lang="en-US" dirty="0"/>
              <a:t> lasts for your entire program</a:t>
            </a:r>
          </a:p>
          <a:p>
            <a:pPr lvl="1"/>
            <a:r>
              <a:rPr lang="en-US" dirty="0"/>
              <a:t>there is also a </a:t>
            </a:r>
            <a:r>
              <a:rPr lang="en-US" b="1" dirty="0"/>
              <a:t>read-only</a:t>
            </a:r>
            <a:r>
              <a:rPr lang="en-US" dirty="0"/>
              <a:t> data segment for constants</a:t>
            </a:r>
          </a:p>
          <a:p>
            <a:r>
              <a:rPr lang="en-US" dirty="0"/>
              <a:t>but the third place is </a:t>
            </a:r>
            <a:r>
              <a:rPr lang="en-US" b="1" dirty="0"/>
              <a:t>new</a:t>
            </a:r>
            <a:r>
              <a:rPr lang="mr-IN" dirty="0"/>
              <a:t>…</a:t>
            </a:r>
            <a:r>
              <a:rPr lang="en-US" dirty="0" err="1"/>
              <a:t>ish</a:t>
            </a:r>
            <a:endParaRPr lang="en-US" dirty="0"/>
          </a:p>
          <a:p>
            <a:pPr lvl="1"/>
            <a:r>
              <a:rPr lang="en-US" dirty="0"/>
              <a:t>new</a:t>
            </a:r>
          </a:p>
          <a:p>
            <a:pPr lvl="1"/>
            <a:r>
              <a:rPr lang="en-US" dirty="0"/>
              <a:t>like</a:t>
            </a:r>
            <a:r>
              <a:rPr lang="mr-IN" dirty="0"/>
              <a:t>…</a:t>
            </a:r>
            <a:r>
              <a:rPr lang="en-US" dirty="0"/>
              <a:t> </a:t>
            </a:r>
            <a:r>
              <a:rPr lang="en-US" b="1" dirty="0">
                <a:solidFill>
                  <a:srgbClr val="FF0000"/>
                </a:solidFill>
                <a:latin typeface="Consolas" charset="0"/>
                <a:ea typeface="Consolas" charset="0"/>
                <a:cs typeface="Consolas" charset="0"/>
              </a:rPr>
              <a:t>new</a:t>
            </a:r>
            <a:r>
              <a:rPr lang="en-US" b="1" dirty="0">
                <a:latin typeface="Consolas" charset="0"/>
                <a:ea typeface="Consolas" charset="0"/>
                <a:cs typeface="Consolas" charset="0"/>
              </a:rPr>
              <a:t> Object() </a:t>
            </a:r>
            <a:r>
              <a:rPr lang="en-US" dirty="0" err="1"/>
              <a:t>kinda</a:t>
            </a:r>
            <a:r>
              <a:rPr lang="en-US" dirty="0"/>
              <a:t> new</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4</a:t>
            </a:fld>
            <a:endParaRPr lang="en-US"/>
          </a:p>
        </p:txBody>
      </p:sp>
    </p:spTree>
    <p:extLst>
      <p:ext uri="{BB962C8B-B14F-4D97-AF65-F5344CB8AC3E}">
        <p14:creationId xmlns:p14="http://schemas.microsoft.com/office/powerpoint/2010/main" val="48409647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CEC0F624-86FE-C04B-BDA8-9DBCDEF82085}"/>
              </a:ext>
            </a:extLst>
          </p:cNvPr>
          <p:cNvGraphicFramePr>
            <a:graphicFrameLocks noGrp="1"/>
          </p:cNvGraphicFramePr>
          <p:nvPr>
            <p:extLst>
              <p:ext uri="{D42A27DB-BD31-4B8C-83A1-F6EECF244321}">
                <p14:modId xmlns:p14="http://schemas.microsoft.com/office/powerpoint/2010/main" val="2739406763"/>
              </p:ext>
            </p:extLst>
          </p:nvPr>
        </p:nvGraphicFramePr>
        <p:xfrm>
          <a:off x="2133600" y="2171700"/>
          <a:ext cx="3698335" cy="3062967"/>
        </p:xfrm>
        <a:graphic>
          <a:graphicData uri="http://schemas.openxmlformats.org/drawingml/2006/table">
            <a:tbl>
              <a:tblPr firstRow="1" bandRow="1">
                <a:tableStyleId>{21E4AEA4-8DFA-4A89-87EB-49C32662AFE0}</a:tableStyleId>
              </a:tblPr>
              <a:tblGrid>
                <a:gridCol w="3698335">
                  <a:extLst>
                    <a:ext uri="{9D8B030D-6E8A-4147-A177-3AD203B41FA5}">
                      <a16:colId xmlns:a16="http://schemas.microsoft.com/office/drawing/2014/main" val="718081354"/>
                    </a:ext>
                  </a:extLst>
                </a:gridCol>
              </a:tblGrid>
              <a:tr h="404133">
                <a:tc>
                  <a:txBody>
                    <a:bodyPr/>
                    <a:lstStyle/>
                    <a:p>
                      <a:pPr algn="ctr"/>
                      <a:r>
                        <a:rPr lang="en-US" sz="2500" dirty="0"/>
                        <a:t>Heap</a:t>
                      </a:r>
                    </a:p>
                  </a:txBody>
                  <a:tcPr marL="114300" marR="114300" marT="57150" marB="57150"/>
                </a:tc>
                <a:extLst>
                  <a:ext uri="{0D108BD9-81ED-4DB2-BD59-A6C34878D82A}">
                    <a16:rowId xmlns:a16="http://schemas.microsoft.com/office/drawing/2014/main" val="368063106"/>
                  </a:ext>
                </a:extLst>
              </a:tr>
              <a:tr h="2567667">
                <a:tc>
                  <a:txBody>
                    <a:bodyPr/>
                    <a:lstStyle/>
                    <a:p>
                      <a:pPr algn="ctr"/>
                      <a:endParaRPr lang="en-US" sz="2500" dirty="0"/>
                    </a:p>
                  </a:txBody>
                  <a:tcPr marL="114300" marR="114300" marT="57150" marB="57150"/>
                </a:tc>
                <a:extLst>
                  <a:ext uri="{0D108BD9-81ED-4DB2-BD59-A6C34878D82A}">
                    <a16:rowId xmlns:a16="http://schemas.microsoft.com/office/drawing/2014/main" val="3014046990"/>
                  </a:ext>
                </a:extLst>
              </a:tr>
            </a:tbl>
          </a:graphicData>
        </a:graphic>
      </p:graphicFrame>
      <p:sp>
        <p:nvSpPr>
          <p:cNvPr id="2" name="Title 1">
            <a:extLst>
              <a:ext uri="{FF2B5EF4-FFF2-40B4-BE49-F238E27FC236}">
                <a16:creationId xmlns:a16="http://schemas.microsoft.com/office/drawing/2014/main" id="{AD8EB4C6-09A0-5140-84F4-04ADAFE74A26}"/>
              </a:ext>
            </a:extLst>
          </p:cNvPr>
          <p:cNvSpPr>
            <a:spLocks noGrp="1"/>
          </p:cNvSpPr>
          <p:nvPr>
            <p:ph type="title"/>
          </p:nvPr>
        </p:nvSpPr>
        <p:spPr/>
        <p:txBody>
          <a:bodyPr/>
          <a:lstStyle/>
          <a:p>
            <a:r>
              <a:rPr lang="en-US" dirty="0"/>
              <a:t>You've used this so much already</a:t>
            </a:r>
          </a:p>
        </p:txBody>
      </p:sp>
      <p:sp>
        <p:nvSpPr>
          <p:cNvPr id="3" name="Content Placeholder 2">
            <a:extLst>
              <a:ext uri="{FF2B5EF4-FFF2-40B4-BE49-F238E27FC236}">
                <a16:creationId xmlns:a16="http://schemas.microsoft.com/office/drawing/2014/main" id="{E89BC14D-A4D2-994E-9AB6-20617C727CFB}"/>
              </a:ext>
            </a:extLst>
          </p:cNvPr>
          <p:cNvSpPr>
            <a:spLocks noGrp="1"/>
          </p:cNvSpPr>
          <p:nvPr>
            <p:ph idx="1"/>
          </p:nvPr>
        </p:nvSpPr>
        <p:spPr>
          <a:xfrm>
            <a:off x="152400" y="495302"/>
            <a:ext cx="8991600" cy="1751538"/>
          </a:xfrm>
        </p:spPr>
        <p:txBody>
          <a:bodyPr>
            <a:normAutofit/>
          </a:bodyPr>
          <a:lstStyle/>
          <a:p>
            <a:r>
              <a:rPr lang="en-US" dirty="0"/>
              <a:t>the </a:t>
            </a:r>
            <a:r>
              <a:rPr lang="en-US" b="1" dirty="0"/>
              <a:t>heap</a:t>
            </a:r>
            <a:r>
              <a:rPr lang="en-US" dirty="0"/>
              <a:t> is independent of the stack and data segment.</a:t>
            </a:r>
          </a:p>
          <a:p>
            <a:pPr lvl="1"/>
            <a:r>
              <a:rPr lang="en-US" dirty="0"/>
              <a:t>it has </a:t>
            </a:r>
            <a:r>
              <a:rPr lang="en-US" b="1" i="1" dirty="0">
                <a:solidFill>
                  <a:srgbClr val="FF0000"/>
                </a:solidFill>
              </a:rPr>
              <a:t>nothing to do with the heap data structure</a:t>
            </a:r>
            <a:endParaRPr lang="en-US" dirty="0"/>
          </a:p>
          <a:p>
            <a:r>
              <a:rPr lang="en-US" dirty="0"/>
              <a:t>in Java, the </a:t>
            </a:r>
            <a:r>
              <a:rPr lang="en-US" b="1" dirty="0"/>
              <a:t>new</a:t>
            </a:r>
            <a:r>
              <a:rPr lang="en-US" dirty="0"/>
              <a:t> operator creates a new heap object.</a:t>
            </a:r>
          </a:p>
          <a:p>
            <a:pPr marL="258605" lvl="1" indent="0">
              <a:buNone/>
            </a:pPr>
            <a:r>
              <a:rPr lang="en-US" b="1" dirty="0">
                <a:latin typeface="Consolas" panose="020B0609020204030204" pitchFamily="49" charset="0"/>
                <a:cs typeface="Consolas" panose="020B0609020204030204" pitchFamily="49" charset="0"/>
              </a:rPr>
              <a:t>String s = </a:t>
            </a:r>
            <a:r>
              <a:rPr lang="en-US" b="1" dirty="0">
                <a:solidFill>
                  <a:srgbClr val="FF0000"/>
                </a:solidFill>
                <a:latin typeface="Consolas" panose="020B0609020204030204" pitchFamily="49" charset="0"/>
                <a:cs typeface="Consolas" panose="020B0609020204030204" pitchFamily="49" charset="0"/>
              </a:rPr>
              <a:t>new</a:t>
            </a:r>
            <a:r>
              <a:rPr lang="en-US" b="1" dirty="0">
                <a:latin typeface="Consolas" panose="020B0609020204030204" pitchFamily="49" charset="0"/>
                <a:cs typeface="Consolas" panose="020B0609020204030204" pitchFamily="49" charset="0"/>
              </a:rPr>
              <a:t> String(</a:t>
            </a:r>
            <a:r>
              <a:rPr lang="en-US" b="1" dirty="0">
                <a:solidFill>
                  <a:schemeClr val="accent6">
                    <a:lumMod val="75000"/>
                  </a:schemeClr>
                </a:solidFill>
                <a:latin typeface="Consolas" panose="020B0609020204030204" pitchFamily="49" charset="0"/>
                <a:cs typeface="Consolas" panose="020B0609020204030204" pitchFamily="49" charset="0"/>
              </a:rPr>
              <a:t>"Hello"</a:t>
            </a:r>
            <a:r>
              <a:rPr lang="en-US" b="1" dirty="0">
                <a:latin typeface="Consolas" panose="020B0609020204030204" pitchFamily="49" charset="0"/>
                <a:cs typeface="Consolas" panose="020B0609020204030204" pitchFamily="49" charset="0"/>
              </a:rPr>
              <a:t>);</a:t>
            </a:r>
          </a:p>
        </p:txBody>
      </p:sp>
      <p:sp>
        <p:nvSpPr>
          <p:cNvPr id="4" name="Footer Placeholder 3">
            <a:extLst>
              <a:ext uri="{FF2B5EF4-FFF2-40B4-BE49-F238E27FC236}">
                <a16:creationId xmlns:a16="http://schemas.microsoft.com/office/drawing/2014/main" id="{B0CD0403-ABC0-414E-9096-6508898F01D0}"/>
              </a:ext>
            </a:extLst>
          </p:cNvPr>
          <p:cNvSpPr>
            <a:spLocks noGrp="1"/>
          </p:cNvSpPr>
          <p:nvPr>
            <p:ph type="ftr" sz="quarter" idx="11"/>
          </p:nvPr>
        </p:nvSpPr>
        <p:spPr/>
        <p:txBody>
          <a:bodyPr/>
          <a:lstStyle/>
          <a:p>
            <a:r>
              <a:rPr lang="cs-CZ"/>
              <a:t>CS449</a:t>
            </a:r>
            <a:endParaRPr lang="en-US" dirty="0"/>
          </a:p>
        </p:txBody>
      </p:sp>
      <p:sp>
        <p:nvSpPr>
          <p:cNvPr id="5" name="Slide Number Placeholder 4">
            <a:extLst>
              <a:ext uri="{FF2B5EF4-FFF2-40B4-BE49-F238E27FC236}">
                <a16:creationId xmlns:a16="http://schemas.microsoft.com/office/drawing/2014/main" id="{07DA67A0-B9D7-0648-9EE6-757DF3D401A1}"/>
              </a:ext>
            </a:extLst>
          </p:cNvPr>
          <p:cNvSpPr>
            <a:spLocks noGrp="1"/>
          </p:cNvSpPr>
          <p:nvPr>
            <p:ph type="sldNum" sz="quarter" idx="12"/>
          </p:nvPr>
        </p:nvSpPr>
        <p:spPr/>
        <p:txBody>
          <a:bodyPr/>
          <a:lstStyle/>
          <a:p>
            <a:fld id="{3552B95B-556F-44BD-91A5-D80C1B9E2BB3}" type="slidenum">
              <a:rPr lang="en-US" smtClean="0"/>
              <a:pPr/>
              <a:t>5</a:t>
            </a:fld>
            <a:endParaRPr lang="en-US"/>
          </a:p>
        </p:txBody>
      </p:sp>
      <p:graphicFrame>
        <p:nvGraphicFramePr>
          <p:cNvPr id="6" name="Table 5">
            <a:extLst>
              <a:ext uri="{FF2B5EF4-FFF2-40B4-BE49-F238E27FC236}">
                <a16:creationId xmlns:a16="http://schemas.microsoft.com/office/drawing/2014/main" id="{3B6AC344-6CF9-BF4E-B376-1B08A518167F}"/>
              </a:ext>
            </a:extLst>
          </p:cNvPr>
          <p:cNvGraphicFramePr>
            <a:graphicFrameLocks noGrp="1"/>
          </p:cNvGraphicFramePr>
          <p:nvPr>
            <p:extLst>
              <p:ext uri="{D42A27DB-BD31-4B8C-83A1-F6EECF244321}">
                <p14:modId xmlns:p14="http://schemas.microsoft.com/office/powerpoint/2010/main" val="3526904382"/>
              </p:ext>
            </p:extLst>
          </p:nvPr>
        </p:nvGraphicFramePr>
        <p:xfrm>
          <a:off x="145915" y="2179184"/>
          <a:ext cx="1600200" cy="297180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1054024126"/>
                    </a:ext>
                  </a:extLst>
                </a:gridCol>
                <a:gridCol w="1143000">
                  <a:extLst>
                    <a:ext uri="{9D8B030D-6E8A-4147-A177-3AD203B41FA5}">
                      <a16:colId xmlns:a16="http://schemas.microsoft.com/office/drawing/2014/main" val="718081354"/>
                    </a:ext>
                  </a:extLst>
                </a:gridCol>
              </a:tblGrid>
              <a:tr h="487680">
                <a:tc>
                  <a:txBody>
                    <a:bodyPr/>
                    <a:lstStyle/>
                    <a:p>
                      <a:pPr algn="r"/>
                      <a:endParaRPr lang="en-US" sz="2500" dirty="0"/>
                    </a:p>
                  </a:txBody>
                  <a:tcPr marL="114300" marR="114300" marT="57150" marB="57150">
                    <a:noFill/>
                  </a:tcPr>
                </a:tc>
                <a:tc>
                  <a:txBody>
                    <a:bodyPr/>
                    <a:lstStyle/>
                    <a:p>
                      <a:pPr algn="ctr"/>
                      <a:r>
                        <a:rPr lang="en-US" sz="2500" dirty="0"/>
                        <a:t>Stack</a:t>
                      </a:r>
                    </a:p>
                  </a:txBody>
                  <a:tcPr marL="114300" marR="114300" marT="57150" marB="57150"/>
                </a:tc>
                <a:extLst>
                  <a:ext uri="{0D108BD9-81ED-4DB2-BD59-A6C34878D82A}">
                    <a16:rowId xmlns:a16="http://schemas.microsoft.com/office/drawing/2014/main" val="368063106"/>
                  </a:ext>
                </a:extLst>
              </a:tr>
              <a:tr h="487680">
                <a:tc>
                  <a:txBody>
                    <a:bodyPr/>
                    <a:lstStyle/>
                    <a:p>
                      <a:pPr algn="r"/>
                      <a:endParaRPr lang="en-US" sz="2500" dirty="0"/>
                    </a:p>
                  </a:txBody>
                  <a:tcPr marL="114300" marR="114300" marT="57150" marB="57150">
                    <a:noFill/>
                  </a:tcPr>
                </a:tc>
                <a:tc>
                  <a:txBody>
                    <a:bodyPr/>
                    <a:lstStyle/>
                    <a:p>
                      <a:pPr algn="ctr"/>
                      <a:endParaRPr lang="en-US" sz="2500" dirty="0"/>
                    </a:p>
                  </a:txBody>
                  <a:tcPr marL="114300" marR="114300" marT="57150" marB="57150"/>
                </a:tc>
                <a:extLst>
                  <a:ext uri="{0D108BD9-81ED-4DB2-BD59-A6C34878D82A}">
                    <a16:rowId xmlns:a16="http://schemas.microsoft.com/office/drawing/2014/main" val="3014046990"/>
                  </a:ext>
                </a:extLst>
              </a:tr>
              <a:tr h="487680">
                <a:tc>
                  <a:txBody>
                    <a:bodyPr/>
                    <a:lstStyle/>
                    <a:p>
                      <a:pPr algn="r"/>
                      <a:r>
                        <a:rPr lang="en-US" sz="2500" b="1" dirty="0">
                          <a:latin typeface="Consolas" panose="020B0609020204030204" pitchFamily="49" charset="0"/>
                        </a:rPr>
                        <a:t>s</a:t>
                      </a:r>
                    </a:p>
                  </a:txBody>
                  <a:tcPr marL="114300" marR="114300" marT="57150" marB="57150">
                    <a:noFill/>
                  </a:tcPr>
                </a:tc>
                <a:tc>
                  <a:txBody>
                    <a:bodyPr/>
                    <a:lstStyle/>
                    <a:p>
                      <a:pPr algn="ctr"/>
                      <a:endParaRPr lang="en-US" sz="2500" dirty="0"/>
                    </a:p>
                  </a:txBody>
                  <a:tcPr marL="114300" marR="114300" marT="57150" marB="57150"/>
                </a:tc>
                <a:extLst>
                  <a:ext uri="{0D108BD9-81ED-4DB2-BD59-A6C34878D82A}">
                    <a16:rowId xmlns:a16="http://schemas.microsoft.com/office/drawing/2014/main" val="4110036684"/>
                  </a:ext>
                </a:extLst>
              </a:tr>
              <a:tr h="487680">
                <a:tc>
                  <a:txBody>
                    <a:bodyPr/>
                    <a:lstStyle/>
                    <a:p>
                      <a:pPr algn="r"/>
                      <a:endParaRPr lang="en-US" sz="2500" dirty="0"/>
                    </a:p>
                  </a:txBody>
                  <a:tcPr marL="114300" marR="114300" marT="57150" marB="57150">
                    <a:noFill/>
                  </a:tcPr>
                </a:tc>
                <a:tc>
                  <a:txBody>
                    <a:bodyPr/>
                    <a:lstStyle/>
                    <a:p>
                      <a:pPr algn="ctr"/>
                      <a:endParaRPr lang="en-US" sz="2500" dirty="0"/>
                    </a:p>
                  </a:txBody>
                  <a:tcPr marL="114300" marR="114300" marT="57150" marB="57150"/>
                </a:tc>
                <a:extLst>
                  <a:ext uri="{0D108BD9-81ED-4DB2-BD59-A6C34878D82A}">
                    <a16:rowId xmlns:a16="http://schemas.microsoft.com/office/drawing/2014/main" val="1759914198"/>
                  </a:ext>
                </a:extLst>
              </a:tr>
              <a:tr h="487680">
                <a:tc>
                  <a:txBody>
                    <a:bodyPr/>
                    <a:lstStyle/>
                    <a:p>
                      <a:pPr algn="r"/>
                      <a:endParaRPr lang="en-US" sz="2500" dirty="0"/>
                    </a:p>
                  </a:txBody>
                  <a:tcPr marL="114300" marR="114300" marT="57150" marB="57150">
                    <a:noFill/>
                  </a:tcPr>
                </a:tc>
                <a:tc>
                  <a:txBody>
                    <a:bodyPr/>
                    <a:lstStyle/>
                    <a:p>
                      <a:pPr algn="ctr"/>
                      <a:endParaRPr lang="en-US" sz="2500" dirty="0"/>
                    </a:p>
                  </a:txBody>
                  <a:tcPr marL="114300" marR="114300" marT="57150" marB="57150"/>
                </a:tc>
                <a:extLst>
                  <a:ext uri="{0D108BD9-81ED-4DB2-BD59-A6C34878D82A}">
                    <a16:rowId xmlns:a16="http://schemas.microsoft.com/office/drawing/2014/main" val="1066005476"/>
                  </a:ext>
                </a:extLst>
              </a:tr>
              <a:tr h="487680">
                <a:tc>
                  <a:txBody>
                    <a:bodyPr/>
                    <a:lstStyle/>
                    <a:p>
                      <a:pPr algn="r"/>
                      <a:endParaRPr lang="en-US" sz="2500" dirty="0"/>
                    </a:p>
                  </a:txBody>
                  <a:tcPr marL="114300" marR="114300" marT="57150" marB="57150">
                    <a:noFill/>
                  </a:tcPr>
                </a:tc>
                <a:tc>
                  <a:txBody>
                    <a:bodyPr/>
                    <a:lstStyle/>
                    <a:p>
                      <a:pPr algn="ctr"/>
                      <a:endParaRPr lang="en-US" sz="2500" dirty="0"/>
                    </a:p>
                  </a:txBody>
                  <a:tcPr marL="114300" marR="114300" marT="57150" marB="57150"/>
                </a:tc>
                <a:extLst>
                  <a:ext uri="{0D108BD9-81ED-4DB2-BD59-A6C34878D82A}">
                    <a16:rowId xmlns:a16="http://schemas.microsoft.com/office/drawing/2014/main" val="2743906379"/>
                  </a:ext>
                </a:extLst>
              </a:tr>
            </a:tbl>
          </a:graphicData>
        </a:graphic>
      </p:graphicFrame>
      <p:sp>
        <p:nvSpPr>
          <p:cNvPr id="8" name="Rounded Rectangle 7">
            <a:extLst>
              <a:ext uri="{FF2B5EF4-FFF2-40B4-BE49-F238E27FC236}">
                <a16:creationId xmlns:a16="http://schemas.microsoft.com/office/drawing/2014/main" id="{B8476DE7-54A9-1546-91BB-F2D0E997AB51}"/>
              </a:ext>
            </a:extLst>
          </p:cNvPr>
          <p:cNvSpPr/>
          <p:nvPr/>
        </p:nvSpPr>
        <p:spPr>
          <a:xfrm>
            <a:off x="2698007" y="3550784"/>
            <a:ext cx="2514600" cy="914400"/>
          </a:xfrm>
          <a:prstGeom prst="roundRect">
            <a:avLst>
              <a:gd name="adj" fmla="val 922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dirty="0">
                <a:latin typeface="Consolas" panose="020B0609020204030204" pitchFamily="49" charset="0"/>
                <a:cs typeface="Consolas" panose="020B0609020204030204" pitchFamily="49" charset="0"/>
              </a:rPr>
              <a:t>class: String</a:t>
            </a:r>
          </a:p>
          <a:p>
            <a:r>
              <a:rPr lang="en-US" sz="2400" b="1" dirty="0">
                <a:latin typeface="Consolas" panose="020B0609020204030204" pitchFamily="49" charset="0"/>
                <a:cs typeface="Consolas" panose="020B0609020204030204" pitchFamily="49" charset="0"/>
              </a:rPr>
              <a:t>data: "Hello"</a:t>
            </a:r>
          </a:p>
        </p:txBody>
      </p:sp>
      <p:cxnSp>
        <p:nvCxnSpPr>
          <p:cNvPr id="11" name="Curved Connector 10">
            <a:extLst>
              <a:ext uri="{FF2B5EF4-FFF2-40B4-BE49-F238E27FC236}">
                <a16:creationId xmlns:a16="http://schemas.microsoft.com/office/drawing/2014/main" id="{D2687D58-1563-2D47-894B-EE52CE1B185B}"/>
              </a:ext>
            </a:extLst>
          </p:cNvPr>
          <p:cNvCxnSpPr>
            <a:cxnSpLocks/>
            <a:endCxn id="8" idx="1"/>
          </p:cNvCxnSpPr>
          <p:nvPr/>
        </p:nvCxnSpPr>
        <p:spPr>
          <a:xfrm>
            <a:off x="1195590" y="3398384"/>
            <a:ext cx="1502417" cy="609600"/>
          </a:xfrm>
          <a:prstGeom prst="curvedConnector3">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8AA9546-48EA-684C-B2F4-0FCDE4932F71}"/>
              </a:ext>
            </a:extLst>
          </p:cNvPr>
          <p:cNvSpPr txBox="1"/>
          <p:nvPr/>
        </p:nvSpPr>
        <p:spPr>
          <a:xfrm>
            <a:off x="5846526" y="1866900"/>
            <a:ext cx="3145074" cy="1107996"/>
          </a:xfrm>
          <a:prstGeom prst="rect">
            <a:avLst/>
          </a:prstGeom>
          <a:noFill/>
        </p:spPr>
        <p:txBody>
          <a:bodyPr wrap="square" rtlCol="0">
            <a:spAutoFit/>
          </a:bodyPr>
          <a:lstStyle/>
          <a:p>
            <a:pPr algn="ctr"/>
            <a:r>
              <a:rPr lang="en-US" sz="2200" b="1" dirty="0">
                <a:solidFill>
                  <a:srgbClr val="FF0000"/>
                </a:solidFill>
              </a:rPr>
              <a:t>new</a:t>
            </a:r>
            <a:r>
              <a:rPr lang="en-US" sz="2200" dirty="0"/>
              <a:t> </a:t>
            </a:r>
            <a:r>
              <a:rPr lang="en-US" sz="2200" i="1" dirty="0"/>
              <a:t>allocates</a:t>
            </a:r>
            <a:r>
              <a:rPr lang="en-US" sz="2200" dirty="0"/>
              <a:t> memory on the heap and gives you a </a:t>
            </a:r>
            <a:r>
              <a:rPr lang="en-US" sz="2200" i="1" dirty="0"/>
              <a:t>pointer</a:t>
            </a:r>
            <a:r>
              <a:rPr lang="en-US" sz="2200" dirty="0"/>
              <a:t> to it.</a:t>
            </a:r>
          </a:p>
        </p:txBody>
      </p:sp>
      <p:sp>
        <p:nvSpPr>
          <p:cNvPr id="15" name="TextBox 14">
            <a:extLst>
              <a:ext uri="{FF2B5EF4-FFF2-40B4-BE49-F238E27FC236}">
                <a16:creationId xmlns:a16="http://schemas.microsoft.com/office/drawing/2014/main" id="{E4E584A7-1BAA-3F43-A14B-9BE98EEF2196}"/>
              </a:ext>
            </a:extLst>
          </p:cNvPr>
          <p:cNvSpPr txBox="1"/>
          <p:nvPr/>
        </p:nvSpPr>
        <p:spPr>
          <a:xfrm>
            <a:off x="5960826" y="3187869"/>
            <a:ext cx="2916474" cy="2123658"/>
          </a:xfrm>
          <a:prstGeom prst="rect">
            <a:avLst/>
          </a:prstGeom>
          <a:noFill/>
        </p:spPr>
        <p:txBody>
          <a:bodyPr wrap="square" rtlCol="0">
            <a:spAutoFit/>
          </a:bodyPr>
          <a:lstStyle/>
          <a:p>
            <a:pPr algn="ctr"/>
            <a:r>
              <a:rPr lang="en-US" sz="2200" b="1" dirty="0">
                <a:solidFill>
                  <a:srgbClr val="FF0000"/>
                </a:solidFill>
              </a:rPr>
              <a:t>new</a:t>
            </a:r>
            <a:r>
              <a:rPr lang="en-US" sz="2200" dirty="0"/>
              <a:t> marks the beginning of the </a:t>
            </a:r>
            <a:r>
              <a:rPr lang="en-US" sz="2200" b="1" i="1" dirty="0"/>
              <a:t>object's</a:t>
            </a:r>
            <a:r>
              <a:rPr lang="en-US" sz="2200" dirty="0"/>
              <a:t> lifetime, </a:t>
            </a:r>
            <a:r>
              <a:rPr lang="en-US" sz="2200" dirty="0">
                <a:solidFill>
                  <a:srgbClr val="FF0000"/>
                </a:solidFill>
              </a:rPr>
              <a:t>which is </a:t>
            </a:r>
            <a:r>
              <a:rPr lang="en-US" sz="2200" b="1" dirty="0">
                <a:solidFill>
                  <a:srgbClr val="FF0000"/>
                </a:solidFill>
              </a:rPr>
              <a:t>independent</a:t>
            </a:r>
            <a:r>
              <a:rPr lang="en-US" sz="2200" dirty="0">
                <a:solidFill>
                  <a:srgbClr val="FF0000"/>
                </a:solidFill>
              </a:rPr>
              <a:t> of the variable(s) that point to it.</a:t>
            </a:r>
          </a:p>
        </p:txBody>
      </p:sp>
    </p:spTree>
    <p:extLst>
      <p:ext uri="{BB962C8B-B14F-4D97-AF65-F5344CB8AC3E}">
        <p14:creationId xmlns:p14="http://schemas.microsoft.com/office/powerpoint/2010/main" val="33600898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A194A-4E5E-914C-AB48-14C4955A68A5}"/>
              </a:ext>
            </a:extLst>
          </p:cNvPr>
          <p:cNvSpPr>
            <a:spLocks noGrp="1"/>
          </p:cNvSpPr>
          <p:nvPr>
            <p:ph type="title"/>
          </p:nvPr>
        </p:nvSpPr>
        <p:spPr/>
        <p:txBody>
          <a:bodyPr/>
          <a:lstStyle/>
          <a:p>
            <a:r>
              <a:rPr lang="en-US" dirty="0"/>
              <a:t>Non-local lifetimes</a:t>
            </a:r>
          </a:p>
        </p:txBody>
      </p:sp>
      <p:sp>
        <p:nvSpPr>
          <p:cNvPr id="3" name="Content Placeholder 2">
            <a:extLst>
              <a:ext uri="{FF2B5EF4-FFF2-40B4-BE49-F238E27FC236}">
                <a16:creationId xmlns:a16="http://schemas.microsoft.com/office/drawing/2014/main" id="{B8FD467B-6498-0C47-8F08-6D86A163424E}"/>
              </a:ext>
            </a:extLst>
          </p:cNvPr>
          <p:cNvSpPr>
            <a:spLocks noGrp="1"/>
          </p:cNvSpPr>
          <p:nvPr>
            <p:ph idx="1"/>
          </p:nvPr>
        </p:nvSpPr>
        <p:spPr/>
        <p:txBody>
          <a:bodyPr/>
          <a:lstStyle/>
          <a:p>
            <a:r>
              <a:rPr lang="en-US" dirty="0"/>
              <a:t>the power of the heap is that you can make things whose lifetimes </a:t>
            </a:r>
            <a:r>
              <a:rPr lang="en-US" i="1" dirty="0"/>
              <a:t>outlast the functions they were created in</a:t>
            </a:r>
            <a:r>
              <a:rPr lang="en-US" dirty="0"/>
              <a:t> (unlike locals), but </a:t>
            </a:r>
            <a:r>
              <a:rPr lang="en-US" i="1" dirty="0"/>
              <a:t>can still be deallocated </a:t>
            </a:r>
            <a:r>
              <a:rPr lang="en-US" dirty="0"/>
              <a:t>(unlike </a:t>
            </a:r>
            <a:r>
              <a:rPr lang="en-US" dirty="0" err="1"/>
              <a:t>globals</a:t>
            </a:r>
            <a:r>
              <a:rPr lang="en-US" dirty="0"/>
              <a:t>).</a:t>
            </a:r>
          </a:p>
          <a:p>
            <a:r>
              <a:rPr lang="en-US" dirty="0"/>
              <a:t>you </a:t>
            </a:r>
            <a:r>
              <a:rPr lang="en-US" b="1" dirty="0"/>
              <a:t>need</a:t>
            </a:r>
            <a:r>
              <a:rPr lang="en-US" dirty="0"/>
              <a:t> the heap for dynamically-sized arrays, data structures, etc.</a:t>
            </a:r>
          </a:p>
          <a:p>
            <a:r>
              <a:rPr lang="en-US" dirty="0"/>
              <a:t>also, the heap is way, way bigger than the stack. it takes up </a:t>
            </a:r>
            <a:r>
              <a:rPr lang="en-US" i="1" dirty="0"/>
              <a:t>most</a:t>
            </a:r>
            <a:r>
              <a:rPr lang="en-US" dirty="0"/>
              <a:t> of the memory available to your program.</a:t>
            </a:r>
          </a:p>
          <a:p>
            <a:r>
              <a:rPr lang="en-US" dirty="0"/>
              <a:t>and finally, some things – like trees and linked lists – can't really be represented using only the stack.</a:t>
            </a:r>
          </a:p>
        </p:txBody>
      </p:sp>
      <p:sp>
        <p:nvSpPr>
          <p:cNvPr id="4" name="Footer Placeholder 3">
            <a:extLst>
              <a:ext uri="{FF2B5EF4-FFF2-40B4-BE49-F238E27FC236}">
                <a16:creationId xmlns:a16="http://schemas.microsoft.com/office/drawing/2014/main" id="{6C9B40D1-15E1-2640-BDDE-6B3858AB716C}"/>
              </a:ext>
            </a:extLst>
          </p:cNvPr>
          <p:cNvSpPr>
            <a:spLocks noGrp="1"/>
          </p:cNvSpPr>
          <p:nvPr>
            <p:ph type="ftr" sz="quarter" idx="11"/>
          </p:nvPr>
        </p:nvSpPr>
        <p:spPr/>
        <p:txBody>
          <a:bodyPr/>
          <a:lstStyle/>
          <a:p>
            <a:r>
              <a:rPr lang="cs-CZ"/>
              <a:t>CS449</a:t>
            </a:r>
            <a:endParaRPr lang="en-US" dirty="0"/>
          </a:p>
        </p:txBody>
      </p:sp>
      <p:sp>
        <p:nvSpPr>
          <p:cNvPr id="5" name="Slide Number Placeholder 4">
            <a:extLst>
              <a:ext uri="{FF2B5EF4-FFF2-40B4-BE49-F238E27FC236}">
                <a16:creationId xmlns:a16="http://schemas.microsoft.com/office/drawing/2014/main" id="{38C664ED-10D3-DF44-9F44-1C4B5971D574}"/>
              </a:ext>
            </a:extLst>
          </p:cNvPr>
          <p:cNvSpPr>
            <a:spLocks noGrp="1"/>
          </p:cNvSpPr>
          <p:nvPr>
            <p:ph type="sldNum" sz="quarter" idx="12"/>
          </p:nvPr>
        </p:nvSpPr>
        <p:spPr/>
        <p:txBody>
          <a:bodyPr/>
          <a:lstStyle/>
          <a:p>
            <a:fld id="{3552B95B-556F-44BD-91A5-D80C1B9E2BB3}" type="slidenum">
              <a:rPr lang="en-US" smtClean="0"/>
              <a:pPr/>
              <a:t>6</a:t>
            </a:fld>
            <a:endParaRPr lang="en-US"/>
          </a:p>
        </p:txBody>
      </p:sp>
    </p:spTree>
    <p:extLst>
      <p:ext uri="{BB962C8B-B14F-4D97-AF65-F5344CB8AC3E}">
        <p14:creationId xmlns:p14="http://schemas.microsoft.com/office/powerpoint/2010/main" val="386565766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heap</a:t>
            </a:r>
          </a:p>
        </p:txBody>
      </p:sp>
      <p:sp>
        <p:nvSpPr>
          <p:cNvPr id="3" name="Content Placeholder 2"/>
          <p:cNvSpPr>
            <a:spLocks noGrp="1"/>
          </p:cNvSpPr>
          <p:nvPr>
            <p:ph idx="1"/>
          </p:nvPr>
        </p:nvSpPr>
        <p:spPr>
          <a:xfrm>
            <a:off x="152400" y="495301"/>
            <a:ext cx="8991600" cy="933449"/>
          </a:xfrm>
        </p:spPr>
        <p:txBody>
          <a:bodyPr/>
          <a:lstStyle/>
          <a:p>
            <a:r>
              <a:rPr lang="en-US" dirty="0"/>
              <a:t>the ability to </a:t>
            </a:r>
            <a:r>
              <a:rPr lang="en-US" b="1" dirty="0"/>
              <a:t>control the lifetimes of objects</a:t>
            </a:r>
            <a:r>
              <a:rPr lang="en-US" dirty="0"/>
              <a:t> is a powerful ability!</a:t>
            </a:r>
          </a:p>
          <a:p>
            <a:r>
              <a:rPr lang="en-US" dirty="0"/>
              <a:t>but remember</a:t>
            </a:r>
            <a:r>
              <a:rPr lang="mr-IN" dirty="0"/>
              <a:t>…</a:t>
            </a:r>
            <a:endParaRPr lang="en-US" dirty="0"/>
          </a:p>
        </p:txBody>
      </p:sp>
      <p:sp>
        <p:nvSpPr>
          <p:cNvPr id="4" name="Footer Placeholder 3"/>
          <p:cNvSpPr>
            <a:spLocks noGrp="1"/>
          </p:cNvSpPr>
          <p:nvPr>
            <p:ph type="ftr" sz="quarter" idx="11"/>
          </p:nvPr>
        </p:nvSpPr>
        <p:spPr/>
        <p:txBody>
          <a:bodyPr/>
          <a:lstStyle/>
          <a:p>
            <a:r>
              <a:rPr lang="cs-CZ"/>
              <a:t>CS449</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7</a:t>
            </a:fld>
            <a:endParaRPr lang="en-US"/>
          </a:p>
        </p:txBody>
      </p:sp>
      <p:pic>
        <p:nvPicPr>
          <p:cNvPr id="6" name="Picture 5"/>
          <p:cNvPicPr>
            <a:picLocks noChangeAspect="1"/>
          </p:cNvPicPr>
          <p:nvPr/>
        </p:nvPicPr>
        <p:blipFill>
          <a:blip r:embed="rId3"/>
          <a:stretch>
            <a:fillRect/>
          </a:stretch>
        </p:blipFill>
        <p:spPr>
          <a:xfrm>
            <a:off x="457200" y="1666875"/>
            <a:ext cx="2542439" cy="2324100"/>
          </a:xfrm>
          <a:prstGeom prst="rect">
            <a:avLst/>
          </a:prstGeom>
        </p:spPr>
      </p:pic>
      <p:pic>
        <p:nvPicPr>
          <p:cNvPr id="1026" name="Picture 2" descr="mage result for uncle ben di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07999" y="1485900"/>
            <a:ext cx="2384068" cy="2686050"/>
          </a:xfrm>
          <a:prstGeom prst="rect">
            <a:avLst/>
          </a:prstGeom>
          <a:noFill/>
          <a:extLst>
            <a:ext uri="{909E8E84-426E-40DD-AFC4-6F175D3DCCD1}">
              <a14:hiddenFill xmlns:a14="http://schemas.microsoft.com/office/drawing/2010/main">
                <a:solidFill>
                  <a:srgbClr val="FFFFFF"/>
                </a:solidFill>
              </a14:hiddenFill>
            </a:ext>
          </a:extLst>
        </p:spPr>
      </p:pic>
      <p:sp>
        <p:nvSpPr>
          <p:cNvPr id="7" name="Rounded Rectangular Callout 6"/>
          <p:cNvSpPr/>
          <p:nvPr/>
        </p:nvSpPr>
        <p:spPr>
          <a:xfrm>
            <a:off x="3100019" y="1485900"/>
            <a:ext cx="2907599" cy="644525"/>
          </a:xfrm>
          <a:prstGeom prst="wedgeRoundRectCallout">
            <a:avLst>
              <a:gd name="adj1" fmla="val -72262"/>
              <a:gd name="adj2" fmla="val 63814"/>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tx1"/>
                </a:solidFill>
                <a:latin typeface="Comic Sans MS" charset="0"/>
                <a:ea typeface="Comic Sans MS" charset="0"/>
                <a:cs typeface="Comic Sans MS" charset="0"/>
              </a:rPr>
              <a:t>WITH </a:t>
            </a:r>
            <a:r>
              <a:rPr lang="en-US" b="1" i="1" dirty="0">
                <a:solidFill>
                  <a:schemeClr val="tx1"/>
                </a:solidFill>
                <a:latin typeface="Comic Sans MS" charset="0"/>
                <a:ea typeface="Comic Sans MS" charset="0"/>
                <a:cs typeface="Comic Sans MS" charset="0"/>
              </a:rPr>
              <a:t>GREAT POWER </a:t>
            </a:r>
            <a:r>
              <a:rPr lang="en-US" i="1" dirty="0">
                <a:solidFill>
                  <a:schemeClr val="tx1"/>
                </a:solidFill>
                <a:latin typeface="Comic Sans MS" charset="0"/>
                <a:ea typeface="Comic Sans MS" charset="0"/>
                <a:cs typeface="Comic Sans MS" charset="0"/>
              </a:rPr>
              <a:t>COMES </a:t>
            </a:r>
            <a:r>
              <a:rPr lang="en-US" b="1" i="1" dirty="0">
                <a:solidFill>
                  <a:schemeClr val="tx1"/>
                </a:solidFill>
                <a:latin typeface="Comic Sans MS" charset="0"/>
                <a:ea typeface="Comic Sans MS" charset="0"/>
                <a:cs typeface="Comic Sans MS" charset="0"/>
              </a:rPr>
              <a:t>GREAT RESPONSIBILITY</a:t>
            </a:r>
            <a:r>
              <a:rPr lang="mr-IN" b="1" i="1" dirty="0">
                <a:solidFill>
                  <a:schemeClr val="tx1"/>
                </a:solidFill>
                <a:latin typeface="Comic Sans MS" charset="0"/>
                <a:ea typeface="Comic Sans MS" charset="0"/>
                <a:cs typeface="Comic Sans MS" charset="0"/>
              </a:rPr>
              <a:t>…</a:t>
            </a:r>
            <a:endParaRPr lang="en-US" b="1" i="1" dirty="0">
              <a:solidFill>
                <a:schemeClr val="tx1"/>
              </a:solidFill>
              <a:latin typeface="Comic Sans MS" charset="0"/>
              <a:ea typeface="Comic Sans MS" charset="0"/>
              <a:cs typeface="Comic Sans MS" charset="0"/>
            </a:endParaRPr>
          </a:p>
        </p:txBody>
      </p:sp>
      <p:sp>
        <p:nvSpPr>
          <p:cNvPr id="10" name="Rounded Rectangular Callout 9"/>
          <p:cNvSpPr/>
          <p:nvPr/>
        </p:nvSpPr>
        <p:spPr>
          <a:xfrm>
            <a:off x="3886200" y="2190750"/>
            <a:ext cx="2121418" cy="403226"/>
          </a:xfrm>
          <a:prstGeom prst="wedgeRoundRectCallout">
            <a:avLst>
              <a:gd name="adj1" fmla="val 77671"/>
              <a:gd name="adj2" fmla="val 61973"/>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a:solidFill>
                  <a:schemeClr val="tx1"/>
                </a:solidFill>
                <a:latin typeface="Comic Sans MS" charset="0"/>
                <a:ea typeface="Comic Sans MS" charset="0"/>
                <a:cs typeface="Comic Sans MS" charset="0"/>
              </a:rPr>
              <a:t>UNCLE BEN NOOOO</a:t>
            </a:r>
            <a:endParaRPr lang="en-US" i="1" dirty="0">
              <a:solidFill>
                <a:schemeClr val="tx1"/>
              </a:solidFill>
              <a:latin typeface="Comic Sans MS" charset="0"/>
              <a:ea typeface="Comic Sans MS" charset="0"/>
              <a:cs typeface="Comic Sans MS" charset="0"/>
            </a:endParaRPr>
          </a:p>
        </p:txBody>
      </p:sp>
      <p:sp>
        <p:nvSpPr>
          <p:cNvPr id="11" name="Rounded Rectangular Callout 10"/>
          <p:cNvSpPr/>
          <p:nvPr/>
        </p:nvSpPr>
        <p:spPr>
          <a:xfrm>
            <a:off x="3100018" y="2654301"/>
            <a:ext cx="2907599" cy="644525"/>
          </a:xfrm>
          <a:prstGeom prst="wedgeRoundRectCallout">
            <a:avLst>
              <a:gd name="adj1" fmla="val -75174"/>
              <a:gd name="adj2" fmla="val 995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latin typeface="Comic Sans MS" charset="0"/>
                <a:ea typeface="Comic Sans MS" charset="0"/>
                <a:cs typeface="Comic Sans MS" charset="0"/>
              </a:rPr>
              <a:t>FREE</a:t>
            </a:r>
            <a:r>
              <a:rPr lang="en-US" i="1" dirty="0">
                <a:solidFill>
                  <a:schemeClr val="tx1"/>
                </a:solidFill>
                <a:latin typeface="Comic Sans MS" charset="0"/>
                <a:ea typeface="Comic Sans MS" charset="0"/>
                <a:cs typeface="Comic Sans MS" charset="0"/>
              </a:rPr>
              <a:t> EVERYTHING YOU </a:t>
            </a:r>
            <a:r>
              <a:rPr lang="en-US" b="1" i="1" dirty="0">
                <a:solidFill>
                  <a:schemeClr val="tx1"/>
                </a:solidFill>
                <a:latin typeface="Comic Sans MS" charset="0"/>
                <a:ea typeface="Comic Sans MS" charset="0"/>
                <a:cs typeface="Comic Sans MS" charset="0"/>
              </a:rPr>
              <a:t>MALLOC </a:t>
            </a:r>
            <a:r>
              <a:rPr lang="en-US" i="1" dirty="0">
                <a:solidFill>
                  <a:schemeClr val="tx1"/>
                </a:solidFill>
                <a:latin typeface="Comic Sans MS" charset="0"/>
                <a:ea typeface="Comic Sans MS" charset="0"/>
                <a:cs typeface="Comic Sans MS" charset="0"/>
              </a:rPr>
              <a:t>EXACTLY </a:t>
            </a:r>
            <a:r>
              <a:rPr lang="en-US" b="1" i="1" dirty="0">
                <a:solidFill>
                  <a:schemeClr val="tx1"/>
                </a:solidFill>
                <a:latin typeface="Comic Sans MS" charset="0"/>
                <a:ea typeface="Comic Sans MS" charset="0"/>
                <a:cs typeface="Comic Sans MS" charset="0"/>
              </a:rPr>
              <a:t>ONCE</a:t>
            </a:r>
          </a:p>
        </p:txBody>
      </p:sp>
      <p:sp>
        <p:nvSpPr>
          <p:cNvPr id="12" name="Rounded Rectangular Callout 11"/>
          <p:cNvSpPr/>
          <p:nvPr/>
        </p:nvSpPr>
        <p:spPr>
          <a:xfrm>
            <a:off x="4953000" y="3371851"/>
            <a:ext cx="1054616" cy="403226"/>
          </a:xfrm>
          <a:prstGeom prst="wedgeRoundRectCallout">
            <a:avLst>
              <a:gd name="adj1" fmla="val 116261"/>
              <a:gd name="adj2" fmla="val -40914"/>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tx1"/>
                </a:solidFill>
                <a:latin typeface="Comic Sans MS" charset="0"/>
                <a:ea typeface="Comic Sans MS" charset="0"/>
                <a:cs typeface="Comic Sans MS" charset="0"/>
              </a:rPr>
              <a:t>HUH??</a:t>
            </a:r>
          </a:p>
        </p:txBody>
      </p:sp>
    </p:spTree>
    <p:extLst>
      <p:ext uri="{BB962C8B-B14F-4D97-AF65-F5344CB8AC3E}">
        <p14:creationId xmlns:p14="http://schemas.microsoft.com/office/powerpoint/2010/main" val="18882990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2F1DE82-CA18-AC4C-B8D0-0C5EFAFFF716}"/>
              </a:ext>
            </a:extLst>
          </p:cNvPr>
          <p:cNvSpPr>
            <a:spLocks noGrp="1"/>
          </p:cNvSpPr>
          <p:nvPr>
            <p:ph type="ctrTitle"/>
          </p:nvPr>
        </p:nvSpPr>
        <p:spPr/>
        <p:txBody>
          <a:bodyPr/>
          <a:lstStyle/>
          <a:p>
            <a:r>
              <a:rPr lang="en-US" dirty="0"/>
              <a:t>The Heap in C</a:t>
            </a:r>
          </a:p>
        </p:txBody>
      </p:sp>
      <p:sp>
        <p:nvSpPr>
          <p:cNvPr id="4" name="Footer Placeholder 3">
            <a:extLst>
              <a:ext uri="{FF2B5EF4-FFF2-40B4-BE49-F238E27FC236}">
                <a16:creationId xmlns:a16="http://schemas.microsoft.com/office/drawing/2014/main" id="{16B0D352-94D6-3D4C-AD54-3B357C82FBC2}"/>
              </a:ext>
            </a:extLst>
          </p:cNvPr>
          <p:cNvSpPr>
            <a:spLocks noGrp="1"/>
          </p:cNvSpPr>
          <p:nvPr>
            <p:ph type="ftr" sz="quarter" idx="11"/>
          </p:nvPr>
        </p:nvSpPr>
        <p:spPr/>
        <p:txBody>
          <a:bodyPr/>
          <a:lstStyle/>
          <a:p>
            <a:r>
              <a:rPr lang="cs-CZ"/>
              <a:t>CS449</a:t>
            </a:r>
            <a:endParaRPr lang="en-US" dirty="0"/>
          </a:p>
        </p:txBody>
      </p:sp>
      <p:sp>
        <p:nvSpPr>
          <p:cNvPr id="5" name="Slide Number Placeholder 4">
            <a:extLst>
              <a:ext uri="{FF2B5EF4-FFF2-40B4-BE49-F238E27FC236}">
                <a16:creationId xmlns:a16="http://schemas.microsoft.com/office/drawing/2014/main" id="{08DA8553-11F9-8040-A419-5885C0ED7959}"/>
              </a:ext>
            </a:extLst>
          </p:cNvPr>
          <p:cNvSpPr>
            <a:spLocks noGrp="1"/>
          </p:cNvSpPr>
          <p:nvPr>
            <p:ph type="sldNum" sz="quarter" idx="12"/>
          </p:nvPr>
        </p:nvSpPr>
        <p:spPr/>
        <p:txBody>
          <a:bodyPr/>
          <a:lstStyle/>
          <a:p>
            <a:fld id="{3552B95B-556F-44BD-91A5-D80C1B9E2BB3}" type="slidenum">
              <a:rPr lang="en-US" smtClean="0"/>
              <a:pPr/>
              <a:t>8</a:t>
            </a:fld>
            <a:endParaRPr lang="en-US"/>
          </a:p>
        </p:txBody>
      </p:sp>
    </p:spTree>
    <p:extLst>
      <p:ext uri="{BB962C8B-B14F-4D97-AF65-F5344CB8AC3E}">
        <p14:creationId xmlns:p14="http://schemas.microsoft.com/office/powerpoint/2010/main" val="147428526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Trainwreck</a:t>
            </a:r>
            <a:endParaRPr lang="en-US" dirty="0"/>
          </a:p>
        </p:txBody>
      </p:sp>
      <p:sp>
        <p:nvSpPr>
          <p:cNvPr id="3" name="Content Placeholder 2"/>
          <p:cNvSpPr>
            <a:spLocks noGrp="1"/>
          </p:cNvSpPr>
          <p:nvPr>
            <p:ph idx="1"/>
          </p:nvPr>
        </p:nvSpPr>
        <p:spPr>
          <a:xfrm>
            <a:off x="152400" y="495301"/>
            <a:ext cx="7315200" cy="4609837"/>
          </a:xfrm>
        </p:spPr>
        <p:txBody>
          <a:bodyPr/>
          <a:lstStyle/>
          <a:p>
            <a:r>
              <a:rPr lang="en-US" dirty="0"/>
              <a:t>the stack and heap both change size</a:t>
            </a:r>
          </a:p>
          <a:p>
            <a:r>
              <a:rPr lang="en-US" dirty="0"/>
              <a:t>the stack grows </a:t>
            </a:r>
            <a:r>
              <a:rPr lang="en-US" b="1" dirty="0"/>
              <a:t>down </a:t>
            </a:r>
            <a:r>
              <a:rPr lang="en-US" dirty="0"/>
              <a:t>(higher addresses to lower)</a:t>
            </a:r>
          </a:p>
          <a:p>
            <a:r>
              <a:rPr lang="en-US" dirty="0"/>
              <a:t>the heap grows </a:t>
            </a:r>
            <a:r>
              <a:rPr lang="en-US" b="1" dirty="0"/>
              <a:t>up</a:t>
            </a:r>
            <a:r>
              <a:rPr lang="en-US" dirty="0"/>
              <a:t> (lower addresses to higher)</a:t>
            </a:r>
          </a:p>
          <a:p>
            <a:r>
              <a:rPr lang="en-US" dirty="0"/>
              <a:t>if they meet, the program is </a:t>
            </a:r>
            <a:r>
              <a:rPr lang="en-US" b="1" dirty="0"/>
              <a:t>out of memory</a:t>
            </a:r>
            <a:endParaRPr lang="en-US" dirty="0"/>
          </a:p>
          <a:p>
            <a:r>
              <a:rPr lang="en-US" dirty="0"/>
              <a:t>Why?</a:t>
            </a:r>
          </a:p>
          <a:p>
            <a:pPr lvl="1"/>
            <a:r>
              <a:rPr lang="en-US" dirty="0"/>
              <a:t>why not have the stack grow up and the heap down?</a:t>
            </a:r>
          </a:p>
          <a:p>
            <a:pPr lvl="1"/>
            <a:r>
              <a:rPr lang="en-US" dirty="0"/>
              <a:t>why not have them grow </a:t>
            </a:r>
            <a:r>
              <a:rPr lang="en-US" i="1" dirty="0"/>
              <a:t>outward</a:t>
            </a:r>
            <a:r>
              <a:rPr lang="en-US" dirty="0"/>
              <a:t> from the center?</a:t>
            </a:r>
          </a:p>
          <a:p>
            <a:pPr lvl="1"/>
            <a:r>
              <a:rPr lang="en-US" dirty="0"/>
              <a:t>why not have them both grow up or down?</a:t>
            </a:r>
          </a:p>
          <a:p>
            <a:pPr lvl="1"/>
            <a:r>
              <a:rPr lang="en-US" dirty="0"/>
              <a:t>why have them in the same area of memory </a:t>
            </a:r>
            <a:r>
              <a:rPr lang="en-US" i="1" dirty="0"/>
              <a:t>at all?</a:t>
            </a:r>
          </a:p>
          <a:p>
            <a:pPr lvl="2"/>
            <a:r>
              <a:rPr lang="en-US" dirty="0"/>
              <a:t>64-bit architectures win here!</a:t>
            </a:r>
          </a:p>
          <a:p>
            <a:pPr lvl="2"/>
            <a:r>
              <a:rPr lang="en-US" dirty="0"/>
              <a:t>in 16- or 32-bit address spaces, we don't have a choice</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9</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714423217"/>
              </p:ext>
            </p:extLst>
          </p:nvPr>
        </p:nvGraphicFramePr>
        <p:xfrm>
          <a:off x="7924800" y="647700"/>
          <a:ext cx="1143000" cy="4457438"/>
        </p:xfrm>
        <a:graphic>
          <a:graphicData uri="http://schemas.openxmlformats.org/drawingml/2006/table">
            <a:tbl>
              <a:tblPr bandRow="1">
                <a:tableStyleId>{5C22544A-7EE6-4342-B048-85BDC9FD1C3A}</a:tableStyleId>
              </a:tblPr>
              <a:tblGrid>
                <a:gridCol w="1143000">
                  <a:extLst>
                    <a:ext uri="{9D8B030D-6E8A-4147-A177-3AD203B41FA5}">
                      <a16:colId xmlns:a16="http://schemas.microsoft.com/office/drawing/2014/main" val="181283034"/>
                    </a:ext>
                  </a:extLst>
                </a:gridCol>
              </a:tblGrid>
              <a:tr h="758750">
                <a:tc>
                  <a:txBody>
                    <a:bodyPr/>
                    <a:lstStyle/>
                    <a:p>
                      <a:pPr algn="ctr"/>
                      <a:r>
                        <a:rPr lang="en-US" sz="2400" b="1" dirty="0"/>
                        <a:t>Stack</a:t>
                      </a:r>
                    </a:p>
                  </a:txBody>
                  <a:tcPr anchor="ctr">
                    <a:solidFill>
                      <a:schemeClr val="tx2">
                        <a:lumMod val="60000"/>
                        <a:lumOff val="40000"/>
                      </a:schemeClr>
                    </a:solidFill>
                  </a:tcPr>
                </a:tc>
                <a:extLst>
                  <a:ext uri="{0D108BD9-81ED-4DB2-BD59-A6C34878D82A}">
                    <a16:rowId xmlns:a16="http://schemas.microsoft.com/office/drawing/2014/main" val="3070989390"/>
                  </a:ext>
                </a:extLst>
              </a:tr>
              <a:tr h="1849344">
                <a:tc>
                  <a:txBody>
                    <a:bodyPr/>
                    <a:lstStyle/>
                    <a:p>
                      <a:pPr algn="ctr"/>
                      <a:endParaRPr lang="en-US" sz="2400" b="1" dirty="0"/>
                    </a:p>
                  </a:txBody>
                  <a:tcPr anchor="ctr"/>
                </a:tc>
                <a:extLst>
                  <a:ext uri="{0D108BD9-81ED-4DB2-BD59-A6C34878D82A}">
                    <a16:rowId xmlns:a16="http://schemas.microsoft.com/office/drawing/2014/main" val="577096126"/>
                  </a:ext>
                </a:extLst>
              </a:tr>
              <a:tr h="1849344">
                <a:tc>
                  <a:txBody>
                    <a:bodyPr/>
                    <a:lstStyle/>
                    <a:p>
                      <a:pPr algn="ctr"/>
                      <a:r>
                        <a:rPr lang="en-US" sz="2400" b="1" dirty="0"/>
                        <a:t>Heap</a:t>
                      </a:r>
                    </a:p>
                  </a:txBody>
                  <a:tcPr anchor="ctr">
                    <a:solidFill>
                      <a:schemeClr val="accent2">
                        <a:lumMod val="60000"/>
                        <a:lumOff val="40000"/>
                      </a:schemeClr>
                    </a:solidFill>
                  </a:tcPr>
                </a:tc>
                <a:extLst>
                  <a:ext uri="{0D108BD9-81ED-4DB2-BD59-A6C34878D82A}">
                    <a16:rowId xmlns:a16="http://schemas.microsoft.com/office/drawing/2014/main" val="1366557411"/>
                  </a:ext>
                </a:extLst>
              </a:tr>
            </a:tbl>
          </a:graphicData>
        </a:graphic>
      </p:graphicFrame>
      <p:sp>
        <p:nvSpPr>
          <p:cNvPr id="8" name="Arrow: Down 7"/>
          <p:cNvSpPr/>
          <p:nvPr/>
        </p:nvSpPr>
        <p:spPr>
          <a:xfrm>
            <a:off x="8229600" y="1409700"/>
            <a:ext cx="533400" cy="68580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Arrow: Down 8"/>
          <p:cNvSpPr/>
          <p:nvPr/>
        </p:nvSpPr>
        <p:spPr>
          <a:xfrm rot="10800000">
            <a:off x="8229600" y="2575083"/>
            <a:ext cx="533400" cy="6858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TextBox 9"/>
          <p:cNvSpPr txBox="1"/>
          <p:nvPr/>
        </p:nvSpPr>
        <p:spPr>
          <a:xfrm>
            <a:off x="6893749" y="4705028"/>
            <a:ext cx="1031051" cy="400110"/>
          </a:xfrm>
          <a:prstGeom prst="rect">
            <a:avLst/>
          </a:prstGeom>
          <a:noFill/>
        </p:spPr>
        <p:txBody>
          <a:bodyPr wrap="none" rtlCol="0">
            <a:spAutoFit/>
          </a:bodyPr>
          <a:lstStyle/>
          <a:p>
            <a:pPr algn="r"/>
            <a:r>
              <a:rPr lang="en-US" sz="2000" b="1" dirty="0">
                <a:latin typeface="Consolas" charset="0"/>
                <a:ea typeface="Consolas" charset="0"/>
                <a:cs typeface="Consolas" charset="0"/>
              </a:rPr>
              <a:t>0x0000</a:t>
            </a:r>
          </a:p>
        </p:txBody>
      </p:sp>
      <p:sp>
        <p:nvSpPr>
          <p:cNvPr id="12" name="TextBox 11"/>
          <p:cNvSpPr txBox="1"/>
          <p:nvPr/>
        </p:nvSpPr>
        <p:spPr>
          <a:xfrm>
            <a:off x="6893748" y="647700"/>
            <a:ext cx="1031051" cy="400110"/>
          </a:xfrm>
          <a:prstGeom prst="rect">
            <a:avLst/>
          </a:prstGeom>
          <a:noFill/>
        </p:spPr>
        <p:txBody>
          <a:bodyPr wrap="none" rtlCol="0">
            <a:spAutoFit/>
          </a:bodyPr>
          <a:lstStyle/>
          <a:p>
            <a:pPr algn="r"/>
            <a:r>
              <a:rPr lang="en-US" sz="2000" b="1">
                <a:latin typeface="Consolas" charset="0"/>
                <a:ea typeface="Consolas" charset="0"/>
                <a:cs typeface="Consolas" charset="0"/>
              </a:rPr>
              <a:t>0xFFFF</a:t>
            </a:r>
            <a:endParaRPr lang="en-US" sz="2000" b="1" dirty="0">
              <a:latin typeface="Consolas" charset="0"/>
              <a:ea typeface="Consolas" charset="0"/>
              <a:cs typeface="Consolas" charset="0"/>
            </a:endParaRPr>
          </a:p>
        </p:txBody>
      </p:sp>
      <p:sp>
        <p:nvSpPr>
          <p:cNvPr id="11" name="Explosion 2 10"/>
          <p:cNvSpPr/>
          <p:nvPr/>
        </p:nvSpPr>
        <p:spPr>
          <a:xfrm>
            <a:off x="8229600" y="2171700"/>
            <a:ext cx="571500" cy="381000"/>
          </a:xfrm>
          <a:prstGeom prst="irregularSeal2">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31103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P spid="8" grpId="0" animBg="1"/>
      <p:bldP spid="9" grpId="0" animBg="1"/>
      <p:bldP spid="11" grpId="0" animBg="1"/>
    </p:bldLst>
  </p:timing>
</p:sld>
</file>

<file path=ppt/theme/theme1.xml><?xml version="1.0" encoding="utf-8"?>
<a:theme xmlns:a="http://schemas.openxmlformats.org/drawingml/2006/main" name="1_02 - C - Basics">
  <a:themeElements>
    <a:clrScheme name="Custom 2">
      <a:dk1>
        <a:srgbClr val="000000"/>
      </a:dk1>
      <a:lt1>
        <a:srgbClr val="FFFFFF"/>
      </a:lt1>
      <a:dk2>
        <a:srgbClr val="3B481E"/>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Segoe WP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lides_fall_2017" id="{93D034CE-FEB5-4D4D-96F7-6B7F8A5EB99A}" vid="{194AE869-5029-ED49-81EA-C574BDDBE67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02 - C - Basics</Template>
  <TotalTime>9761</TotalTime>
  <Words>2345</Words>
  <Application>Microsoft Macintosh PowerPoint</Application>
  <PresentationFormat>On-screen Show (16:10)</PresentationFormat>
  <Paragraphs>299</Paragraphs>
  <Slides>25</Slides>
  <Notes>19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Arial</vt:lpstr>
      <vt:lpstr>Calibri</vt:lpstr>
      <vt:lpstr>Comic Sans MS</vt:lpstr>
      <vt:lpstr>Consolas</vt:lpstr>
      <vt:lpstr>Courier New</vt:lpstr>
      <vt:lpstr>Segoe UI</vt:lpstr>
      <vt:lpstr>Segoe WP Semibold</vt:lpstr>
      <vt:lpstr>Trebuchet MS</vt:lpstr>
      <vt:lpstr>Wingdings</vt:lpstr>
      <vt:lpstr>1_02 - C - Basics</vt:lpstr>
      <vt:lpstr>C – Memory management</vt:lpstr>
      <vt:lpstr>Class announcements</vt:lpstr>
      <vt:lpstr>The Heap</vt:lpstr>
      <vt:lpstr>Two new worlds</vt:lpstr>
      <vt:lpstr>You've used this so much already</vt:lpstr>
      <vt:lpstr>Non-local lifetimes</vt:lpstr>
      <vt:lpstr>The heap</vt:lpstr>
      <vt:lpstr>The Heap in C</vt:lpstr>
      <vt:lpstr>Trainwreck</vt:lpstr>
      <vt:lpstr>The functions</vt:lpstr>
      <vt:lpstr>void pointers</vt:lpstr>
      <vt:lpstr>Allocating a struct on the heap</vt:lpstr>
      <vt:lpstr>A gas expands to fill its container</vt:lpstr>
      <vt:lpstr>The caveats</vt:lpstr>
      <vt:lpstr>The Heap Commandments</vt:lpstr>
      <vt:lpstr>VLAs (in C99+)</vt:lpstr>
      <vt:lpstr>Variable-size convenience; automatic deletion!</vt:lpstr>
      <vt:lpstr>Well for a lot of things you can, but…</vt:lpstr>
      <vt:lpstr>What’s Garbage Collection?</vt:lpstr>
      <vt:lpstr>Messy, messy (animated)</vt:lpstr>
      <vt:lpstr>Dynamic memory management is hard.</vt:lpstr>
      <vt:lpstr>A touching story</vt:lpstr>
      <vt:lpstr>Pruning time (animated)</vt:lpstr>
      <vt:lpstr>Get a rake (animated)</vt:lpstr>
      <vt:lpstr>This is a MEMORY LEAK.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 Basics</dc:title>
  <dc:creator>me</dc:creator>
  <cp:lastModifiedBy>Billingsley, Jarrett F</cp:lastModifiedBy>
  <cp:revision>107</cp:revision>
  <dcterms:created xsi:type="dcterms:W3CDTF">2017-01-24T02:14:22Z</dcterms:created>
  <dcterms:modified xsi:type="dcterms:W3CDTF">2024-02-01T02:15:27Z</dcterms:modified>
</cp:coreProperties>
</file>